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8"/>
  </p:notesMasterIdLst>
  <p:sldIdLst>
    <p:sldId id="256" r:id="rId2"/>
    <p:sldId id="271" r:id="rId3"/>
    <p:sldId id="267" r:id="rId4"/>
    <p:sldId id="266" r:id="rId5"/>
    <p:sldId id="257" r:id="rId6"/>
    <p:sldId id="258" r:id="rId7"/>
    <p:sldId id="287" r:id="rId8"/>
    <p:sldId id="259" r:id="rId9"/>
    <p:sldId id="261" r:id="rId10"/>
    <p:sldId id="262" r:id="rId11"/>
    <p:sldId id="263" r:id="rId12"/>
    <p:sldId id="264" r:id="rId13"/>
    <p:sldId id="265" r:id="rId14"/>
    <p:sldId id="268" r:id="rId15"/>
    <p:sldId id="269" r:id="rId16"/>
    <p:sldId id="288" r:id="rId17"/>
    <p:sldId id="270" r:id="rId18"/>
    <p:sldId id="279" r:id="rId19"/>
    <p:sldId id="281" r:id="rId20"/>
    <p:sldId id="285" r:id="rId21"/>
    <p:sldId id="284" r:id="rId22"/>
    <p:sldId id="286" r:id="rId23"/>
    <p:sldId id="272" r:id="rId24"/>
    <p:sldId id="278" r:id="rId25"/>
    <p:sldId id="289"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291" autoAdjust="0"/>
  </p:normalViewPr>
  <p:slideViewPr>
    <p:cSldViewPr snapToGrid="0">
      <p:cViewPr varScale="1">
        <p:scale>
          <a:sx n="72" d="100"/>
          <a:sy n="72" d="100"/>
        </p:scale>
        <p:origin x="840" y="5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107F5-1B05-415E-A051-E15A255C78EC}" type="datetimeFigureOut">
              <a:rPr lang="en-AU" smtClean="0"/>
              <a:t>31/05/2023</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F6FCAD-78FE-4DED-9565-72A2C256B909}" type="slidenum">
              <a:rPr lang="en-AU" smtClean="0"/>
              <a:t>‹#›</a:t>
            </a:fld>
            <a:endParaRPr lang="en-AU" dirty="0"/>
          </a:p>
        </p:txBody>
      </p:sp>
    </p:spTree>
    <p:extLst>
      <p:ext uri="{BB962C8B-B14F-4D97-AF65-F5344CB8AC3E}">
        <p14:creationId xmlns:p14="http://schemas.microsoft.com/office/powerpoint/2010/main" val="3934617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142711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576005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3377842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23564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998857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4"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249732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4"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537183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644740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43526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1818296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299295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16476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339482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3"/>
          <p:cNvSpPr>
            <a:spLocks noGrp="1"/>
          </p:cNvSpPr>
          <p:nvPr>
            <p:ph type="ftr" sz="quarter" idx="11"/>
          </p:nvPr>
        </p:nvSpPr>
        <p:spPr/>
        <p:txBody>
          <a:bodyPr/>
          <a:lstStyle/>
          <a:p>
            <a:endParaRPr lang="en-AU" dirty="0"/>
          </a:p>
        </p:txBody>
      </p:sp>
      <p:sp>
        <p:nvSpPr>
          <p:cNvPr id="6" name="Slide Number Placeholder 4"/>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7629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2"/>
          <p:cNvSpPr>
            <a:spLocks noGrp="1"/>
          </p:cNvSpPr>
          <p:nvPr>
            <p:ph type="ftr" sz="quarter" idx="11"/>
          </p:nvPr>
        </p:nvSpPr>
        <p:spPr/>
        <p:txBody>
          <a:bodyPr/>
          <a:lstStyle/>
          <a:p>
            <a:endParaRPr lang="en-AU" dirty="0"/>
          </a:p>
        </p:txBody>
      </p:sp>
      <p:sp>
        <p:nvSpPr>
          <p:cNvPr id="6" name="Slide Number Placeholder 3"/>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1715002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5" name="Footer Placeholder 5"/>
          <p:cNvSpPr>
            <a:spLocks noGrp="1"/>
          </p:cNvSpPr>
          <p:nvPr>
            <p:ph type="ftr" sz="quarter" idx="11"/>
          </p:nvPr>
        </p:nvSpPr>
        <p:spPr/>
        <p:txBody>
          <a:bodyPr/>
          <a:lstStyle/>
          <a:p>
            <a:endParaRPr lang="en-AU" dirty="0"/>
          </a:p>
        </p:txBody>
      </p:sp>
      <p:sp>
        <p:nvSpPr>
          <p:cNvPr id="6" name="Slide Number Placeholder 6"/>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70599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9422E0-8FD0-45DE-8A23-A7AD4CEE617B}" type="datetimeFigureOut">
              <a:rPr lang="en-AU" smtClean="0"/>
              <a:t>31/05/2023</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C6738B9-755F-4FB1-BD1E-423185D13778}" type="slidenum">
              <a:rPr lang="en-AU" smtClean="0"/>
              <a:t>‹#›</a:t>
            </a:fld>
            <a:endParaRPr lang="en-AU" dirty="0"/>
          </a:p>
        </p:txBody>
      </p:sp>
    </p:spTree>
    <p:extLst>
      <p:ext uri="{BB962C8B-B14F-4D97-AF65-F5344CB8AC3E}">
        <p14:creationId xmlns:p14="http://schemas.microsoft.com/office/powerpoint/2010/main" val="229810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F9422E0-8FD0-45DE-8A23-A7AD4CEE617B}" type="datetimeFigureOut">
              <a:rPr lang="en-AU" smtClean="0"/>
              <a:t>31/05/2023</a:t>
            </a:fld>
            <a:endParaRPr lang="en-AU"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C6738B9-755F-4FB1-BD1E-423185D13778}" type="slidenum">
              <a:rPr lang="en-AU" smtClean="0"/>
              <a:t>‹#›</a:t>
            </a:fld>
            <a:endParaRPr lang="en-AU" dirty="0"/>
          </a:p>
        </p:txBody>
      </p:sp>
    </p:spTree>
    <p:extLst>
      <p:ext uri="{BB962C8B-B14F-4D97-AF65-F5344CB8AC3E}">
        <p14:creationId xmlns:p14="http://schemas.microsoft.com/office/powerpoint/2010/main" val="3212725119"/>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19.jpe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18.jpg"/><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6.xml"/><Relationship Id="rId5" Type="http://schemas.openxmlformats.org/officeDocument/2006/relationships/image" Target="../media/image38.JP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 Id="rId5" Type="http://schemas.openxmlformats.org/officeDocument/2006/relationships/image" Target="../media/image50.jpe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5.png"/><Relationship Id="rId1" Type="http://schemas.openxmlformats.org/officeDocument/2006/relationships/slideLayout" Target="../slideLayouts/slideLayout6.xml"/><Relationship Id="rId5" Type="http://schemas.openxmlformats.org/officeDocument/2006/relationships/image" Target="../media/image44.jpe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s://www.justaddiceorchids.com/orchid-care-light-temperature" TargetMode="External"/><Relationship Id="rId1" Type="http://schemas.openxmlformats.org/officeDocument/2006/relationships/slideLayout" Target="../slideLayouts/slideLayout6.xml"/><Relationship Id="rId5" Type="http://schemas.openxmlformats.org/officeDocument/2006/relationships/image" Target="../media/image54.jpg"/><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g"/><Relationship Id="rId2" Type="http://schemas.openxmlformats.org/officeDocument/2006/relationships/image" Target="../media/image55.jpg"/><Relationship Id="rId1" Type="http://schemas.openxmlformats.org/officeDocument/2006/relationships/slideLayout" Target="../slideLayouts/slideLayout6.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3.jpg"/><Relationship Id="rId4" Type="http://schemas.openxmlformats.org/officeDocument/2006/relationships/image" Target="../media/image57.jpeg"/><Relationship Id="rId9" Type="http://schemas.openxmlformats.org/officeDocument/2006/relationships/image" Target="../media/image62.jpeg"/></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myhealthyorchids.com/post/repotting-phalaenopsis"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CAF1C83-F29E-1A25-7693-14199EFB50BB}"/>
              </a:ext>
            </a:extLst>
          </p:cNvPr>
          <p:cNvSpPr txBox="1"/>
          <p:nvPr/>
        </p:nvSpPr>
        <p:spPr>
          <a:xfrm>
            <a:off x="2398644" y="437322"/>
            <a:ext cx="7446269" cy="769441"/>
          </a:xfrm>
          <a:prstGeom prst="rect">
            <a:avLst/>
          </a:prstGeom>
          <a:noFill/>
        </p:spPr>
        <p:txBody>
          <a:bodyPr wrap="none" rtlCol="0">
            <a:spAutoFit/>
          </a:bodyPr>
          <a:lstStyle/>
          <a:p>
            <a:r>
              <a:rPr lang="en-AU" sz="4400" dirty="0">
                <a:solidFill>
                  <a:srgbClr val="FFFF00"/>
                </a:solidFill>
              </a:rPr>
              <a:t>GROWING PHALAENOPSIS </a:t>
            </a:r>
          </a:p>
        </p:txBody>
      </p:sp>
      <p:sp>
        <p:nvSpPr>
          <p:cNvPr id="7" name="TextBox 6">
            <a:extLst>
              <a:ext uri="{FF2B5EF4-FFF2-40B4-BE49-F238E27FC236}">
                <a16:creationId xmlns:a16="http://schemas.microsoft.com/office/drawing/2014/main" id="{015BA980-91DE-F35A-203C-CD7D9F833A88}"/>
              </a:ext>
            </a:extLst>
          </p:cNvPr>
          <p:cNvSpPr txBox="1"/>
          <p:nvPr/>
        </p:nvSpPr>
        <p:spPr>
          <a:xfrm>
            <a:off x="2996029" y="1251788"/>
            <a:ext cx="4674678" cy="400110"/>
          </a:xfrm>
          <a:prstGeom prst="rect">
            <a:avLst/>
          </a:prstGeom>
          <a:noFill/>
        </p:spPr>
        <p:txBody>
          <a:bodyPr wrap="none" rtlCol="0">
            <a:spAutoFit/>
          </a:bodyPr>
          <a:lstStyle/>
          <a:p>
            <a:r>
              <a:rPr lang="en-AU" sz="2000" dirty="0">
                <a:solidFill>
                  <a:srgbClr val="FFFF00"/>
                </a:solidFill>
              </a:rPr>
              <a:t>IN TOWNSVILLE NORTH QUEENSLAND</a:t>
            </a:r>
          </a:p>
        </p:txBody>
      </p:sp>
      <p:sp>
        <p:nvSpPr>
          <p:cNvPr id="8" name="TextBox 7">
            <a:extLst>
              <a:ext uri="{FF2B5EF4-FFF2-40B4-BE49-F238E27FC236}">
                <a16:creationId xmlns:a16="http://schemas.microsoft.com/office/drawing/2014/main" id="{6B8F3BF6-53B3-0B2A-47B3-5F5105A7D678}"/>
              </a:ext>
            </a:extLst>
          </p:cNvPr>
          <p:cNvSpPr txBox="1"/>
          <p:nvPr/>
        </p:nvSpPr>
        <p:spPr>
          <a:xfrm>
            <a:off x="3943706" y="6236012"/>
            <a:ext cx="3063659" cy="369332"/>
          </a:xfrm>
          <a:prstGeom prst="rect">
            <a:avLst/>
          </a:prstGeom>
          <a:noFill/>
          <a:ln>
            <a:solidFill>
              <a:srgbClr val="FF0000"/>
            </a:solidFill>
          </a:ln>
        </p:spPr>
        <p:txBody>
          <a:bodyPr wrap="none" rtlCol="0">
            <a:spAutoFit/>
          </a:bodyPr>
          <a:lstStyle/>
          <a:p>
            <a:pPr algn="ctr"/>
            <a:r>
              <a:rPr lang="en-AU" dirty="0">
                <a:solidFill>
                  <a:srgbClr val="FFC000"/>
                </a:solidFill>
              </a:rPr>
              <a:t>Phal. Sharon Truscott 2005</a:t>
            </a:r>
          </a:p>
        </p:txBody>
      </p:sp>
      <p:sp>
        <p:nvSpPr>
          <p:cNvPr id="9" name="TextBox 8">
            <a:extLst>
              <a:ext uri="{FF2B5EF4-FFF2-40B4-BE49-F238E27FC236}">
                <a16:creationId xmlns:a16="http://schemas.microsoft.com/office/drawing/2014/main" id="{1AC29200-C329-A3F0-367D-4713B492D218}"/>
              </a:ext>
            </a:extLst>
          </p:cNvPr>
          <p:cNvSpPr txBox="1"/>
          <p:nvPr/>
        </p:nvSpPr>
        <p:spPr>
          <a:xfrm>
            <a:off x="4059622" y="1641642"/>
            <a:ext cx="2608406" cy="369332"/>
          </a:xfrm>
          <a:prstGeom prst="rect">
            <a:avLst/>
          </a:prstGeom>
          <a:noFill/>
        </p:spPr>
        <p:txBody>
          <a:bodyPr wrap="none" rtlCol="0">
            <a:spAutoFit/>
          </a:bodyPr>
          <a:lstStyle/>
          <a:p>
            <a:r>
              <a:rPr lang="en-AU" b="1" dirty="0">
                <a:solidFill>
                  <a:schemeClr val="accent2">
                    <a:lumMod val="60000"/>
                    <a:lumOff val="40000"/>
                  </a:schemeClr>
                </a:solidFill>
              </a:rPr>
              <a:t>BY CHARLIE TRUSCOTT</a:t>
            </a:r>
          </a:p>
        </p:txBody>
      </p:sp>
      <p:pic>
        <p:nvPicPr>
          <p:cNvPr id="10" name="Picture 9">
            <a:extLst>
              <a:ext uri="{FF2B5EF4-FFF2-40B4-BE49-F238E27FC236}">
                <a16:creationId xmlns:a16="http://schemas.microsoft.com/office/drawing/2014/main" id="{B71ACD6A-7C12-1177-9F5B-7CB9D8B49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2455" y="2010974"/>
            <a:ext cx="4682740" cy="4109343"/>
          </a:xfrm>
          <a:prstGeom prst="rect">
            <a:avLst/>
          </a:prstGeom>
        </p:spPr>
      </p:pic>
    </p:spTree>
    <p:extLst>
      <p:ext uri="{BB962C8B-B14F-4D97-AF65-F5344CB8AC3E}">
        <p14:creationId xmlns:p14="http://schemas.microsoft.com/office/powerpoint/2010/main" val="63012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10C1-8540-EAA4-6193-E029EF389406}"/>
              </a:ext>
            </a:extLst>
          </p:cNvPr>
          <p:cNvSpPr>
            <a:spLocks noGrp="1"/>
          </p:cNvSpPr>
          <p:nvPr>
            <p:ph type="title"/>
          </p:nvPr>
        </p:nvSpPr>
        <p:spPr/>
        <p:txBody>
          <a:bodyPr/>
          <a:lstStyle/>
          <a:p>
            <a:pPr algn="ctr"/>
            <a:r>
              <a:rPr lang="en-AU" dirty="0"/>
              <a:t> </a:t>
            </a:r>
            <a:r>
              <a:rPr lang="en-AU" dirty="0">
                <a:solidFill>
                  <a:srgbClr val="FFFF00"/>
                </a:solidFill>
              </a:rPr>
              <a:t>HOW MUCH </a:t>
            </a:r>
            <a:r>
              <a:rPr lang="en-AU" u="sng" dirty="0">
                <a:solidFill>
                  <a:srgbClr val="FFFF00"/>
                </a:solidFill>
              </a:rPr>
              <a:t>LIGHT</a:t>
            </a:r>
            <a:r>
              <a:rPr lang="en-AU" dirty="0">
                <a:solidFill>
                  <a:srgbClr val="FFFF00"/>
                </a:solidFill>
              </a:rPr>
              <a:t> DO YOU GIVE                              PHALAENOPSIS</a:t>
            </a:r>
          </a:p>
        </p:txBody>
      </p:sp>
      <p:sp>
        <p:nvSpPr>
          <p:cNvPr id="3" name="TextBox 2">
            <a:extLst>
              <a:ext uri="{FF2B5EF4-FFF2-40B4-BE49-F238E27FC236}">
                <a16:creationId xmlns:a16="http://schemas.microsoft.com/office/drawing/2014/main" id="{365B21E9-4892-1659-54A3-DAD2DCDDE480}"/>
              </a:ext>
            </a:extLst>
          </p:cNvPr>
          <p:cNvSpPr txBox="1"/>
          <p:nvPr/>
        </p:nvSpPr>
        <p:spPr>
          <a:xfrm>
            <a:off x="1258957" y="2291598"/>
            <a:ext cx="4083169" cy="369332"/>
          </a:xfrm>
          <a:prstGeom prst="rect">
            <a:avLst/>
          </a:prstGeom>
          <a:noFill/>
        </p:spPr>
        <p:txBody>
          <a:bodyPr wrap="none" rtlCol="0">
            <a:spAutoFit/>
          </a:bodyPr>
          <a:lstStyle/>
          <a:p>
            <a:r>
              <a:rPr lang="en-AU" dirty="0"/>
              <a:t>Phalaenopsis are </a:t>
            </a:r>
            <a:r>
              <a:rPr lang="en-AU" u="sng" dirty="0">
                <a:solidFill>
                  <a:schemeClr val="accent1">
                    <a:lumMod val="40000"/>
                    <a:lumOff val="60000"/>
                  </a:schemeClr>
                </a:solidFill>
              </a:rPr>
              <a:t>LOW</a:t>
            </a:r>
            <a:r>
              <a:rPr lang="en-AU" dirty="0">
                <a:solidFill>
                  <a:schemeClr val="accent1">
                    <a:lumMod val="40000"/>
                    <a:lumOff val="60000"/>
                  </a:schemeClr>
                </a:solidFill>
              </a:rPr>
              <a:t> light </a:t>
            </a:r>
            <a:r>
              <a:rPr lang="en-AU" dirty="0"/>
              <a:t>orchids</a:t>
            </a:r>
          </a:p>
        </p:txBody>
      </p:sp>
      <p:sp>
        <p:nvSpPr>
          <p:cNvPr id="5" name="TextBox 4">
            <a:extLst>
              <a:ext uri="{FF2B5EF4-FFF2-40B4-BE49-F238E27FC236}">
                <a16:creationId xmlns:a16="http://schemas.microsoft.com/office/drawing/2014/main" id="{EFC7AE55-1484-44EB-1436-E7F8DEB6662F}"/>
              </a:ext>
            </a:extLst>
          </p:cNvPr>
          <p:cNvSpPr txBox="1"/>
          <p:nvPr/>
        </p:nvSpPr>
        <p:spPr>
          <a:xfrm>
            <a:off x="1258957" y="2860741"/>
            <a:ext cx="7182678" cy="1754326"/>
          </a:xfrm>
          <a:prstGeom prst="rect">
            <a:avLst/>
          </a:prstGeom>
          <a:noFill/>
        </p:spPr>
        <p:txBody>
          <a:bodyPr wrap="square">
            <a:spAutoFit/>
          </a:bodyPr>
          <a:lstStyle/>
          <a:p>
            <a:pPr algn="l"/>
            <a:r>
              <a:rPr lang="en-AU" b="0" i="0" u="sng" dirty="0">
                <a:solidFill>
                  <a:schemeClr val="accent1">
                    <a:lumMod val="40000"/>
                    <a:lumOff val="60000"/>
                  </a:schemeClr>
                </a:solidFill>
                <a:effectLst/>
                <a:latin typeface="Google Sans"/>
              </a:rPr>
              <a:t>How do I know </a:t>
            </a:r>
            <a:r>
              <a:rPr lang="en-AU" b="0" i="0" dirty="0">
                <a:solidFill>
                  <a:srgbClr val="FFFF00"/>
                </a:solidFill>
                <a:effectLst/>
                <a:latin typeface="Google Sans"/>
              </a:rPr>
              <a:t>if my orchid is getting </a:t>
            </a:r>
            <a:r>
              <a:rPr lang="en-AU" b="0" i="0" u="sng" dirty="0">
                <a:solidFill>
                  <a:schemeClr val="accent1">
                    <a:lumMod val="40000"/>
                    <a:lumOff val="60000"/>
                  </a:schemeClr>
                </a:solidFill>
                <a:effectLst/>
                <a:latin typeface="Google Sans"/>
              </a:rPr>
              <a:t>enough light</a:t>
            </a:r>
            <a:r>
              <a:rPr lang="en-AU" b="0" i="0" dirty="0">
                <a:solidFill>
                  <a:srgbClr val="FFFF00"/>
                </a:solidFill>
                <a:effectLst/>
                <a:latin typeface="Google Sans"/>
              </a:rPr>
              <a:t>?</a:t>
            </a:r>
            <a:endParaRPr lang="en-AU" b="0" i="0" dirty="0">
              <a:solidFill>
                <a:srgbClr val="FFFF00"/>
              </a:solidFill>
              <a:effectLst/>
              <a:latin typeface="arial" panose="020B0604020202020204" pitchFamily="34" charset="0"/>
            </a:endParaRPr>
          </a:p>
          <a:p>
            <a:br>
              <a:rPr lang="en-AU" dirty="0">
                <a:solidFill>
                  <a:srgbClr val="FFFF00"/>
                </a:solidFill>
              </a:rPr>
            </a:br>
            <a:r>
              <a:rPr lang="en-AU" u="sng" dirty="0">
                <a:solidFill>
                  <a:schemeClr val="accent1">
                    <a:lumMod val="40000"/>
                    <a:lumOff val="60000"/>
                  </a:schemeClr>
                </a:solidFill>
              </a:rPr>
              <a:t>L</a:t>
            </a:r>
            <a:r>
              <a:rPr lang="en-AU" b="0" i="0" u="sng" dirty="0">
                <a:solidFill>
                  <a:schemeClr val="accent1">
                    <a:lumMod val="40000"/>
                    <a:lumOff val="60000"/>
                  </a:schemeClr>
                </a:solidFill>
                <a:effectLst/>
                <a:latin typeface="Google Sans"/>
              </a:rPr>
              <a:t>eaf colour </a:t>
            </a:r>
            <a:r>
              <a:rPr lang="en-AU" b="0" i="0" dirty="0">
                <a:solidFill>
                  <a:srgbClr val="FFFF00"/>
                </a:solidFill>
                <a:effectLst/>
                <a:latin typeface="Google Sans"/>
              </a:rPr>
              <a:t>is </a:t>
            </a:r>
            <a:r>
              <a:rPr lang="en-AU" b="0" i="0" u="sng" dirty="0">
                <a:solidFill>
                  <a:srgbClr val="FFFF00"/>
                </a:solidFill>
                <a:effectLst/>
                <a:latin typeface="Google Sans"/>
              </a:rPr>
              <a:t>a </a:t>
            </a:r>
            <a:r>
              <a:rPr lang="en-AU" b="0" i="0" u="sng" dirty="0">
                <a:solidFill>
                  <a:schemeClr val="accent1">
                    <a:lumMod val="40000"/>
                    <a:lumOff val="60000"/>
                  </a:schemeClr>
                </a:solidFill>
                <a:effectLst/>
                <a:latin typeface="Google Sans"/>
              </a:rPr>
              <a:t>good indicator </a:t>
            </a:r>
            <a:r>
              <a:rPr lang="en-AU" b="0" i="0" dirty="0">
                <a:solidFill>
                  <a:srgbClr val="FFFF00"/>
                </a:solidFill>
                <a:effectLst/>
                <a:latin typeface="Google Sans"/>
              </a:rPr>
              <a:t>of the amount of light a plant is receiving. Orchids should have </a:t>
            </a:r>
            <a:r>
              <a:rPr lang="en-AU" b="0" i="0" u="sng" dirty="0">
                <a:solidFill>
                  <a:schemeClr val="accent1">
                    <a:lumMod val="40000"/>
                    <a:lumOff val="60000"/>
                  </a:schemeClr>
                </a:solidFill>
                <a:effectLst/>
                <a:latin typeface="Google Sans"/>
              </a:rPr>
              <a:t>bright green</a:t>
            </a:r>
            <a:r>
              <a:rPr lang="en-AU" b="0" i="0" dirty="0">
                <a:solidFill>
                  <a:srgbClr val="FFFF00"/>
                </a:solidFill>
                <a:effectLst/>
                <a:latin typeface="Google Sans"/>
              </a:rPr>
              <a:t>, healthy leaves. </a:t>
            </a:r>
            <a:r>
              <a:rPr lang="en-AU" b="0" i="0" u="sng" dirty="0">
                <a:solidFill>
                  <a:schemeClr val="accent1">
                    <a:lumMod val="40000"/>
                    <a:lumOff val="60000"/>
                  </a:schemeClr>
                </a:solidFill>
                <a:effectLst/>
                <a:latin typeface="Google Sans"/>
              </a:rPr>
              <a:t>Dark green </a:t>
            </a:r>
            <a:r>
              <a:rPr lang="en-AU" b="0" i="0" dirty="0">
                <a:solidFill>
                  <a:srgbClr val="FFFF00"/>
                </a:solidFill>
                <a:effectLst/>
                <a:latin typeface="Google Sans"/>
              </a:rPr>
              <a:t>leaves indicate that a plant is getting </a:t>
            </a:r>
            <a:r>
              <a:rPr lang="en-AU" b="0" i="0" u="sng" dirty="0">
                <a:solidFill>
                  <a:schemeClr val="accent1">
                    <a:lumMod val="40000"/>
                    <a:lumOff val="60000"/>
                  </a:schemeClr>
                </a:solidFill>
                <a:effectLst/>
                <a:latin typeface="Google Sans"/>
              </a:rPr>
              <a:t>insufficient light</a:t>
            </a:r>
            <a:r>
              <a:rPr lang="en-AU" b="0" i="0" dirty="0">
                <a:solidFill>
                  <a:srgbClr val="FFFF00"/>
                </a:solidFill>
                <a:effectLst/>
                <a:latin typeface="Google Sans"/>
              </a:rPr>
              <a:t>, and </a:t>
            </a:r>
            <a:r>
              <a:rPr lang="en-AU" b="0" i="0" u="sng" dirty="0">
                <a:solidFill>
                  <a:schemeClr val="accent1">
                    <a:lumMod val="40000"/>
                    <a:lumOff val="60000"/>
                  </a:schemeClr>
                </a:solidFill>
                <a:effectLst/>
                <a:latin typeface="Google Sans"/>
              </a:rPr>
              <a:t>yellowish-green or red </a:t>
            </a:r>
            <a:r>
              <a:rPr lang="en-AU" b="0" i="0" dirty="0">
                <a:solidFill>
                  <a:srgbClr val="FFFF00"/>
                </a:solidFill>
                <a:effectLst/>
                <a:latin typeface="Google Sans"/>
              </a:rPr>
              <a:t>leaves indicate that a plant is getting </a:t>
            </a:r>
            <a:r>
              <a:rPr lang="en-AU" b="0" i="0" u="sng" dirty="0">
                <a:solidFill>
                  <a:schemeClr val="accent1">
                    <a:lumMod val="40000"/>
                    <a:lumOff val="60000"/>
                  </a:schemeClr>
                </a:solidFill>
                <a:effectLst/>
                <a:latin typeface="Google Sans"/>
              </a:rPr>
              <a:t>too much light</a:t>
            </a:r>
            <a:r>
              <a:rPr lang="en-AU" b="0" i="0" dirty="0">
                <a:solidFill>
                  <a:schemeClr val="accent1">
                    <a:lumMod val="40000"/>
                    <a:lumOff val="60000"/>
                  </a:schemeClr>
                </a:solidFill>
                <a:effectLst/>
                <a:latin typeface="Google Sans"/>
              </a:rPr>
              <a:t>.</a:t>
            </a:r>
            <a:endParaRPr lang="en-AU" dirty="0">
              <a:solidFill>
                <a:schemeClr val="accent1">
                  <a:lumMod val="40000"/>
                  <a:lumOff val="60000"/>
                </a:schemeClr>
              </a:solidFill>
            </a:endParaRPr>
          </a:p>
        </p:txBody>
      </p:sp>
      <p:pic>
        <p:nvPicPr>
          <p:cNvPr id="9" name="Picture 8">
            <a:extLst>
              <a:ext uri="{FF2B5EF4-FFF2-40B4-BE49-F238E27FC236}">
                <a16:creationId xmlns:a16="http://schemas.microsoft.com/office/drawing/2014/main" id="{0F0CFBBE-4EBD-7C8B-12D8-280FC3070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661" y="4814878"/>
            <a:ext cx="9753600" cy="1514475"/>
          </a:xfrm>
          <a:prstGeom prst="rect">
            <a:avLst/>
          </a:prstGeom>
        </p:spPr>
      </p:pic>
      <p:cxnSp>
        <p:nvCxnSpPr>
          <p:cNvPr id="11" name="Straight Arrow Connector 10">
            <a:extLst>
              <a:ext uri="{FF2B5EF4-FFF2-40B4-BE49-F238E27FC236}">
                <a16:creationId xmlns:a16="http://schemas.microsoft.com/office/drawing/2014/main" id="{31B50C6B-701D-7F05-1345-A4066291C4BF}"/>
              </a:ext>
            </a:extLst>
          </p:cNvPr>
          <p:cNvCxnSpPr/>
          <p:nvPr/>
        </p:nvCxnSpPr>
        <p:spPr>
          <a:xfrm>
            <a:off x="5565913" y="4174435"/>
            <a:ext cx="3617844" cy="1749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D811004-D5A2-7975-C3D1-060DB5A149B0}"/>
              </a:ext>
            </a:extLst>
          </p:cNvPr>
          <p:cNvCxnSpPr>
            <a:cxnSpLocks/>
          </p:cNvCxnSpPr>
          <p:nvPr/>
        </p:nvCxnSpPr>
        <p:spPr>
          <a:xfrm>
            <a:off x="4320209" y="3843130"/>
            <a:ext cx="1537252" cy="2080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A7CEDCA-F7AB-E837-22F4-1A48D0FE0108}"/>
              </a:ext>
            </a:extLst>
          </p:cNvPr>
          <p:cNvCxnSpPr/>
          <p:nvPr/>
        </p:nvCxnSpPr>
        <p:spPr>
          <a:xfrm flipH="1">
            <a:off x="2186609" y="4197071"/>
            <a:ext cx="4439478" cy="17266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5C06563-D1A7-DF7B-FC57-78821B581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4946" y="2476264"/>
            <a:ext cx="2771775" cy="1647825"/>
          </a:xfrm>
          <a:prstGeom prst="rect">
            <a:avLst/>
          </a:prstGeom>
        </p:spPr>
      </p:pic>
      <p:sp>
        <p:nvSpPr>
          <p:cNvPr id="4" name="TextBox 3">
            <a:extLst>
              <a:ext uri="{FF2B5EF4-FFF2-40B4-BE49-F238E27FC236}">
                <a16:creationId xmlns:a16="http://schemas.microsoft.com/office/drawing/2014/main" id="{023D9653-75DB-1633-38C8-225CD6FD7B1A}"/>
              </a:ext>
            </a:extLst>
          </p:cNvPr>
          <p:cNvSpPr txBox="1"/>
          <p:nvPr/>
        </p:nvSpPr>
        <p:spPr>
          <a:xfrm>
            <a:off x="8552405" y="1798421"/>
            <a:ext cx="929220" cy="285158"/>
          </a:xfrm>
          <a:prstGeom prst="rect">
            <a:avLst/>
          </a:prstGeom>
          <a:noFill/>
          <a:ln>
            <a:solidFill>
              <a:srgbClr val="00B0F0"/>
            </a:solidFill>
          </a:ln>
        </p:spPr>
        <p:txBody>
          <a:bodyPr wrap="square" rtlCol="0">
            <a:spAutoFit/>
          </a:bodyPr>
          <a:lstStyle/>
          <a:p>
            <a:r>
              <a:rPr lang="en-AU" sz="1200" dirty="0"/>
              <a:t>Too much</a:t>
            </a:r>
          </a:p>
        </p:txBody>
      </p:sp>
      <p:cxnSp>
        <p:nvCxnSpPr>
          <p:cNvPr id="8" name="Straight Arrow Connector 7">
            <a:extLst>
              <a:ext uri="{FF2B5EF4-FFF2-40B4-BE49-F238E27FC236}">
                <a16:creationId xmlns:a16="http://schemas.microsoft.com/office/drawing/2014/main" id="{7CE848CF-AEF6-EC26-A77B-6FC1CBBE7A47}"/>
              </a:ext>
            </a:extLst>
          </p:cNvPr>
          <p:cNvCxnSpPr/>
          <p:nvPr/>
        </p:nvCxnSpPr>
        <p:spPr>
          <a:xfrm>
            <a:off x="8890782" y="2070633"/>
            <a:ext cx="0" cy="790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B3A4739-88C1-4452-0453-6FF4C7254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9214" y="2617486"/>
            <a:ext cx="1331292" cy="811513"/>
          </a:xfrm>
          <a:prstGeom prst="rect">
            <a:avLst/>
          </a:prstGeom>
        </p:spPr>
      </p:pic>
      <p:cxnSp>
        <p:nvCxnSpPr>
          <p:cNvPr id="14" name="Straight Arrow Connector 13">
            <a:extLst>
              <a:ext uri="{FF2B5EF4-FFF2-40B4-BE49-F238E27FC236}">
                <a16:creationId xmlns:a16="http://schemas.microsoft.com/office/drawing/2014/main" id="{E3F077C8-84ED-CC2F-3639-76B8408D65F0}"/>
              </a:ext>
            </a:extLst>
          </p:cNvPr>
          <p:cNvCxnSpPr/>
          <p:nvPr/>
        </p:nvCxnSpPr>
        <p:spPr>
          <a:xfrm flipH="1">
            <a:off x="7353552" y="2083579"/>
            <a:ext cx="1198853" cy="120419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31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914D7-2687-5015-ED6C-C7FAE5A49229}"/>
              </a:ext>
            </a:extLst>
          </p:cNvPr>
          <p:cNvSpPr>
            <a:spLocks noGrp="1"/>
          </p:cNvSpPr>
          <p:nvPr>
            <p:ph type="title"/>
          </p:nvPr>
        </p:nvSpPr>
        <p:spPr/>
        <p:txBody>
          <a:bodyPr/>
          <a:lstStyle/>
          <a:p>
            <a:pPr algn="ctr"/>
            <a:r>
              <a:rPr lang="en-AU" dirty="0">
                <a:solidFill>
                  <a:srgbClr val="FFFF00"/>
                </a:solidFill>
              </a:rPr>
              <a:t>LIGHT FOR PHALAENOPSIS CONTINUED</a:t>
            </a:r>
          </a:p>
        </p:txBody>
      </p:sp>
      <p:pic>
        <p:nvPicPr>
          <p:cNvPr id="1026" name="Picture 2">
            <a:extLst>
              <a:ext uri="{FF2B5EF4-FFF2-40B4-BE49-F238E27FC236}">
                <a16:creationId xmlns:a16="http://schemas.microsoft.com/office/drawing/2014/main" id="{86A8B22A-F36B-B9D7-7032-2FFD7B01D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060" y="2852457"/>
            <a:ext cx="9048750" cy="3552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976E43-527C-24AE-6220-B3B3FD499B1E}"/>
              </a:ext>
            </a:extLst>
          </p:cNvPr>
          <p:cNvSpPr txBox="1"/>
          <p:nvPr/>
        </p:nvSpPr>
        <p:spPr>
          <a:xfrm>
            <a:off x="1497496" y="2186609"/>
            <a:ext cx="5803192" cy="369332"/>
          </a:xfrm>
          <a:prstGeom prst="rect">
            <a:avLst/>
          </a:prstGeom>
          <a:noFill/>
        </p:spPr>
        <p:txBody>
          <a:bodyPr wrap="none" rtlCol="0">
            <a:spAutoFit/>
          </a:bodyPr>
          <a:lstStyle/>
          <a:p>
            <a:r>
              <a:rPr lang="en-AU" dirty="0"/>
              <a:t>Light level Measurement – </a:t>
            </a:r>
            <a:r>
              <a:rPr lang="en-AU" u="sng" dirty="0"/>
              <a:t>Hand Shadow Method</a:t>
            </a:r>
          </a:p>
        </p:txBody>
      </p:sp>
      <p:sp>
        <p:nvSpPr>
          <p:cNvPr id="4" name="TextBox 3">
            <a:extLst>
              <a:ext uri="{FF2B5EF4-FFF2-40B4-BE49-F238E27FC236}">
                <a16:creationId xmlns:a16="http://schemas.microsoft.com/office/drawing/2014/main" id="{168D7E82-3AA8-8FD9-2C0B-029D0FEBF683}"/>
              </a:ext>
            </a:extLst>
          </p:cNvPr>
          <p:cNvSpPr txBox="1"/>
          <p:nvPr/>
        </p:nvSpPr>
        <p:spPr>
          <a:xfrm>
            <a:off x="9051235" y="1983520"/>
            <a:ext cx="2634054" cy="369332"/>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en-AU" dirty="0"/>
              <a:t>Ideal for Phalaenopsis</a:t>
            </a:r>
          </a:p>
        </p:txBody>
      </p:sp>
      <p:cxnSp>
        <p:nvCxnSpPr>
          <p:cNvPr id="6" name="Straight Arrow Connector 5">
            <a:extLst>
              <a:ext uri="{FF2B5EF4-FFF2-40B4-BE49-F238E27FC236}">
                <a16:creationId xmlns:a16="http://schemas.microsoft.com/office/drawing/2014/main" id="{EBD74BB7-BFFE-93D9-11A9-FA04FA81FD97}"/>
              </a:ext>
            </a:extLst>
          </p:cNvPr>
          <p:cNvCxnSpPr>
            <a:stCxn id="4" idx="2"/>
          </p:cNvCxnSpPr>
          <p:nvPr/>
        </p:nvCxnSpPr>
        <p:spPr>
          <a:xfrm flipH="1">
            <a:off x="9250017" y="2352852"/>
            <a:ext cx="1118245" cy="2276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455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22C46-B582-EAF1-2DAA-8CBC9DF48316}"/>
              </a:ext>
            </a:extLst>
          </p:cNvPr>
          <p:cNvSpPr>
            <a:spLocks noGrp="1"/>
          </p:cNvSpPr>
          <p:nvPr>
            <p:ph type="title"/>
          </p:nvPr>
        </p:nvSpPr>
        <p:spPr/>
        <p:txBody>
          <a:bodyPr/>
          <a:lstStyle/>
          <a:p>
            <a:pPr algn="ctr"/>
            <a:r>
              <a:rPr lang="en-AU" dirty="0">
                <a:solidFill>
                  <a:srgbClr val="FFFF00"/>
                </a:solidFill>
              </a:rPr>
              <a:t>LIGHT FOR PHALAENOPSIS CONTINUED</a:t>
            </a:r>
            <a:endParaRPr lang="en-AU" dirty="0"/>
          </a:p>
        </p:txBody>
      </p:sp>
      <p:sp>
        <p:nvSpPr>
          <p:cNvPr id="4" name="TextBox 3">
            <a:extLst>
              <a:ext uri="{FF2B5EF4-FFF2-40B4-BE49-F238E27FC236}">
                <a16:creationId xmlns:a16="http://schemas.microsoft.com/office/drawing/2014/main" id="{4F131C29-590C-4AF5-785D-854F1DF409CC}"/>
              </a:ext>
            </a:extLst>
          </p:cNvPr>
          <p:cNvSpPr txBox="1"/>
          <p:nvPr/>
        </p:nvSpPr>
        <p:spPr>
          <a:xfrm>
            <a:off x="646111" y="2787033"/>
            <a:ext cx="6096000" cy="1846659"/>
          </a:xfrm>
          <a:prstGeom prst="rect">
            <a:avLst/>
          </a:prstGeom>
          <a:noFill/>
        </p:spPr>
        <p:txBody>
          <a:bodyPr wrap="square">
            <a:spAutoFit/>
          </a:bodyPr>
          <a:lstStyle/>
          <a:p>
            <a:r>
              <a:rPr lang="en-AU" sz="1800" b="0" i="0" u="none" strike="noStrike" baseline="0" dirty="0">
                <a:solidFill>
                  <a:srgbClr val="FFFF00"/>
                </a:solidFill>
                <a:latin typeface="Arial" panose="020B0604020202020204" pitchFamily="34" charset="0"/>
              </a:rPr>
              <a:t>Lux is the scientific </a:t>
            </a:r>
            <a:r>
              <a:rPr lang="en-AU" sz="1800" b="0" i="0" u="none" strike="noStrike" baseline="0" dirty="0">
                <a:solidFill>
                  <a:schemeClr val="accent1">
                    <a:lumMod val="40000"/>
                    <a:lumOff val="60000"/>
                  </a:schemeClr>
                </a:solidFill>
                <a:latin typeface="Arial" panose="020B0604020202020204" pitchFamily="34" charset="0"/>
              </a:rPr>
              <a:t>measure of the intensity </a:t>
            </a:r>
            <a:r>
              <a:rPr lang="en-AU" sz="1800" b="0" i="0" u="none" strike="noStrike" baseline="0" dirty="0">
                <a:solidFill>
                  <a:srgbClr val="FFFF00"/>
                </a:solidFill>
                <a:latin typeface="Arial" panose="020B0604020202020204" pitchFamily="34" charset="0"/>
              </a:rPr>
              <a:t>of light that hits a surface, measured in lumens per square meter Ideally, phalaenopsis orchids should get about </a:t>
            </a:r>
            <a:r>
              <a:rPr lang="en-AU" sz="1800" b="0" i="0" u="sng" strike="noStrike" baseline="0" dirty="0">
                <a:solidFill>
                  <a:srgbClr val="FFFF00"/>
                </a:solidFill>
                <a:latin typeface="Arial" panose="020B0604020202020204" pitchFamily="34" charset="0"/>
              </a:rPr>
              <a:t>10700</a:t>
            </a:r>
            <a:r>
              <a:rPr lang="en-AU" sz="1800" b="0" i="0" u="none" strike="noStrike" baseline="0" dirty="0">
                <a:solidFill>
                  <a:srgbClr val="FFFF00"/>
                </a:solidFill>
                <a:latin typeface="Arial" panose="020B0604020202020204" pitchFamily="34" charset="0"/>
              </a:rPr>
              <a:t> to </a:t>
            </a:r>
            <a:r>
              <a:rPr lang="en-AU" sz="1800" b="0" i="0" u="sng" strike="noStrike" baseline="0" dirty="0">
                <a:solidFill>
                  <a:srgbClr val="FFFF00"/>
                </a:solidFill>
                <a:latin typeface="Arial" panose="020B0604020202020204" pitchFamily="34" charset="0"/>
              </a:rPr>
              <a:t>16000</a:t>
            </a:r>
            <a:r>
              <a:rPr lang="en-AU" sz="1800" b="0" i="0" u="none" strike="noStrike" baseline="0" dirty="0">
                <a:solidFill>
                  <a:srgbClr val="FFFF00"/>
                </a:solidFill>
                <a:latin typeface="Arial" panose="020B0604020202020204" pitchFamily="34" charset="0"/>
              </a:rPr>
              <a:t> lux for at least 8 hours per day, for optimal growing.	</a:t>
            </a:r>
            <a:r>
              <a:rPr lang="en-AU" sz="1200" b="0" i="0" u="none" strike="noStrike" baseline="0" dirty="0">
                <a:solidFill>
                  <a:srgbClr val="FFFF00"/>
                </a:solidFill>
                <a:latin typeface="Calibri" panose="020F0502020204030204" pitchFamily="34" charset="0"/>
              </a:rPr>
              <a:t>											</a:t>
            </a:r>
            <a:r>
              <a:rPr lang="en-AU" sz="1200" b="0" i="0" u="none" strike="noStrike" baseline="0" dirty="0">
                <a:solidFill>
                  <a:srgbClr val="000000"/>
                </a:solidFill>
                <a:latin typeface="Calibri" panose="020F0502020204030204" pitchFamily="34" charset="0"/>
              </a:rPr>
              <a:t>													</a:t>
            </a:r>
          </a:p>
        </p:txBody>
      </p:sp>
      <p:sp>
        <p:nvSpPr>
          <p:cNvPr id="5" name="TextBox 4">
            <a:extLst>
              <a:ext uri="{FF2B5EF4-FFF2-40B4-BE49-F238E27FC236}">
                <a16:creationId xmlns:a16="http://schemas.microsoft.com/office/drawing/2014/main" id="{3FDB57B1-BFB9-BB4B-32B5-33AE4E7A491B}"/>
              </a:ext>
            </a:extLst>
          </p:cNvPr>
          <p:cNvSpPr txBox="1"/>
          <p:nvPr/>
        </p:nvSpPr>
        <p:spPr>
          <a:xfrm>
            <a:off x="646111" y="2279374"/>
            <a:ext cx="3288080" cy="369332"/>
          </a:xfrm>
          <a:prstGeom prst="rect">
            <a:avLst/>
          </a:prstGeom>
          <a:noFill/>
        </p:spPr>
        <p:txBody>
          <a:bodyPr wrap="none" rtlCol="0">
            <a:spAutoFit/>
          </a:bodyPr>
          <a:lstStyle/>
          <a:p>
            <a:r>
              <a:rPr lang="en-AU" b="1" u="sng" dirty="0"/>
              <a:t>If using a LUX or Light meter</a:t>
            </a:r>
          </a:p>
        </p:txBody>
      </p:sp>
      <p:sp>
        <p:nvSpPr>
          <p:cNvPr id="7" name="TextBox 6">
            <a:extLst>
              <a:ext uri="{FF2B5EF4-FFF2-40B4-BE49-F238E27FC236}">
                <a16:creationId xmlns:a16="http://schemas.microsoft.com/office/drawing/2014/main" id="{398A55C7-1813-4DF7-4B7D-E168B3586C1F}"/>
              </a:ext>
            </a:extLst>
          </p:cNvPr>
          <p:cNvSpPr txBox="1"/>
          <p:nvPr/>
        </p:nvSpPr>
        <p:spPr>
          <a:xfrm>
            <a:off x="646111" y="4633692"/>
            <a:ext cx="6096000" cy="1754326"/>
          </a:xfrm>
          <a:prstGeom prst="rect">
            <a:avLst/>
          </a:prstGeom>
          <a:noFill/>
        </p:spPr>
        <p:txBody>
          <a:bodyPr wrap="square">
            <a:spAutoFit/>
          </a:bodyPr>
          <a:lstStyle/>
          <a:p>
            <a:r>
              <a:rPr lang="en-AU" b="1" i="0" u="sng" dirty="0">
                <a:solidFill>
                  <a:schemeClr val="accent1">
                    <a:lumMod val="40000"/>
                    <a:lumOff val="60000"/>
                  </a:schemeClr>
                </a:solidFill>
                <a:effectLst/>
                <a:latin typeface="Google Sans"/>
              </a:rPr>
              <a:t>Hydroponic LED grow lights  </a:t>
            </a:r>
            <a:r>
              <a:rPr lang="en-AU" b="1" i="0" u="sng" dirty="0">
                <a:solidFill>
                  <a:srgbClr val="FFFF00"/>
                </a:solidFill>
                <a:effectLst/>
                <a:latin typeface="Google Sans"/>
              </a:rPr>
              <a:t>for indoor applications, </a:t>
            </a:r>
            <a:r>
              <a:rPr lang="en-AU" b="0" i="0" dirty="0">
                <a:solidFill>
                  <a:srgbClr val="FFFF00"/>
                </a:solidFill>
                <a:effectLst/>
                <a:latin typeface="Google Sans"/>
              </a:rPr>
              <a:t>are the most efficient, least expensive, and common type of hydroponic lights available. LED bulbs use less energy and last longer than other types of bulbs, so they are a good choice for grow lights. They also generate much </a:t>
            </a:r>
            <a:r>
              <a:rPr lang="en-AU" b="0" i="0" u="sng" dirty="0">
                <a:solidFill>
                  <a:srgbClr val="FFFF00"/>
                </a:solidFill>
                <a:effectLst/>
                <a:latin typeface="Google Sans"/>
              </a:rPr>
              <a:t>less heat</a:t>
            </a:r>
            <a:r>
              <a:rPr lang="en-AU" b="0" i="0" dirty="0">
                <a:solidFill>
                  <a:srgbClr val="FFFF00"/>
                </a:solidFill>
                <a:effectLst/>
                <a:latin typeface="Google Sans"/>
              </a:rPr>
              <a:t>, making them safe for plants.</a:t>
            </a:r>
            <a:endParaRPr lang="en-AU" dirty="0"/>
          </a:p>
        </p:txBody>
      </p:sp>
      <p:sp>
        <p:nvSpPr>
          <p:cNvPr id="8" name="AutoShape 2">
            <a:extLst>
              <a:ext uri="{FF2B5EF4-FFF2-40B4-BE49-F238E27FC236}">
                <a16:creationId xmlns:a16="http://schemas.microsoft.com/office/drawing/2014/main" id="{B054F1B1-4702-FD2B-042B-4B927C62C56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pic>
        <p:nvPicPr>
          <p:cNvPr id="10" name="Picture 9">
            <a:extLst>
              <a:ext uri="{FF2B5EF4-FFF2-40B4-BE49-F238E27FC236}">
                <a16:creationId xmlns:a16="http://schemas.microsoft.com/office/drawing/2014/main" id="{B6228189-120F-876B-D523-66187659A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2119" y="4498045"/>
            <a:ext cx="2259360" cy="2060138"/>
          </a:xfrm>
          <a:prstGeom prst="rect">
            <a:avLst/>
          </a:prstGeom>
        </p:spPr>
      </p:pic>
      <p:pic>
        <p:nvPicPr>
          <p:cNvPr id="13" name="Picture 12">
            <a:extLst>
              <a:ext uri="{FF2B5EF4-FFF2-40B4-BE49-F238E27FC236}">
                <a16:creationId xmlns:a16="http://schemas.microsoft.com/office/drawing/2014/main" id="{924FCC21-5B3D-DC23-F527-E702ACB47B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9924" y="2015094"/>
            <a:ext cx="741106" cy="2060138"/>
          </a:xfrm>
          <a:prstGeom prst="rect">
            <a:avLst/>
          </a:prstGeom>
        </p:spPr>
      </p:pic>
      <p:sp>
        <p:nvSpPr>
          <p:cNvPr id="3" name="TextBox 2">
            <a:extLst>
              <a:ext uri="{FF2B5EF4-FFF2-40B4-BE49-F238E27FC236}">
                <a16:creationId xmlns:a16="http://schemas.microsoft.com/office/drawing/2014/main" id="{3C45DDFF-C5A1-5F27-9667-F681F07E6BEB}"/>
              </a:ext>
            </a:extLst>
          </p:cNvPr>
          <p:cNvSpPr txBox="1"/>
          <p:nvPr/>
        </p:nvSpPr>
        <p:spPr>
          <a:xfrm>
            <a:off x="9622302" y="4498045"/>
            <a:ext cx="2190023" cy="646331"/>
          </a:xfrm>
          <a:prstGeom prst="rect">
            <a:avLst/>
          </a:prstGeom>
          <a:noFill/>
          <a:ln>
            <a:solidFill>
              <a:srgbClr val="00B0F0"/>
            </a:solidFill>
          </a:ln>
        </p:spPr>
        <p:txBody>
          <a:bodyPr wrap="none" rtlCol="0">
            <a:spAutoFit/>
          </a:bodyPr>
          <a:lstStyle/>
          <a:p>
            <a:r>
              <a:rPr lang="en-AU" dirty="0"/>
              <a:t>Blue Light Spectra</a:t>
            </a:r>
          </a:p>
          <a:p>
            <a:pPr algn="ctr"/>
            <a:r>
              <a:rPr lang="en-AU" dirty="0"/>
              <a:t>For Growth</a:t>
            </a:r>
          </a:p>
        </p:txBody>
      </p:sp>
      <p:sp>
        <p:nvSpPr>
          <p:cNvPr id="9" name="TextBox 8">
            <a:extLst>
              <a:ext uri="{FF2B5EF4-FFF2-40B4-BE49-F238E27FC236}">
                <a16:creationId xmlns:a16="http://schemas.microsoft.com/office/drawing/2014/main" id="{CBDEDAD5-F9E1-6D74-A267-4EC9D421133B}"/>
              </a:ext>
            </a:extLst>
          </p:cNvPr>
          <p:cNvSpPr txBox="1"/>
          <p:nvPr/>
        </p:nvSpPr>
        <p:spPr>
          <a:xfrm>
            <a:off x="9552965" y="5741687"/>
            <a:ext cx="2259360" cy="646331"/>
          </a:xfrm>
          <a:prstGeom prst="rect">
            <a:avLst/>
          </a:prstGeom>
          <a:noFill/>
          <a:ln>
            <a:solidFill>
              <a:srgbClr val="FF0000"/>
            </a:solidFill>
          </a:ln>
        </p:spPr>
        <p:txBody>
          <a:bodyPr wrap="square">
            <a:spAutoFit/>
          </a:bodyPr>
          <a:lstStyle/>
          <a:p>
            <a:pPr algn="ctr"/>
            <a:r>
              <a:rPr lang="en-AU" dirty="0"/>
              <a:t> Red Light Spectra</a:t>
            </a:r>
          </a:p>
          <a:p>
            <a:pPr algn="ctr"/>
            <a:r>
              <a:rPr lang="en-AU" dirty="0"/>
              <a:t>For Flowering</a:t>
            </a:r>
          </a:p>
        </p:txBody>
      </p:sp>
      <p:cxnSp>
        <p:nvCxnSpPr>
          <p:cNvPr id="12" name="Straight Arrow Connector 11">
            <a:extLst>
              <a:ext uri="{FF2B5EF4-FFF2-40B4-BE49-F238E27FC236}">
                <a16:creationId xmlns:a16="http://schemas.microsoft.com/office/drawing/2014/main" id="{73569EA6-DBC1-83E6-9685-A46949779BD2}"/>
              </a:ext>
            </a:extLst>
          </p:cNvPr>
          <p:cNvCxnSpPr/>
          <p:nvPr/>
        </p:nvCxnSpPr>
        <p:spPr>
          <a:xfrm flipH="1">
            <a:off x="8553157" y="4672543"/>
            <a:ext cx="1069145" cy="755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28A9B43-5898-B025-6EBC-F2153DA01702}"/>
              </a:ext>
            </a:extLst>
          </p:cNvPr>
          <p:cNvCxnSpPr>
            <a:stCxn id="9" idx="1"/>
          </p:cNvCxnSpPr>
          <p:nvPr/>
        </p:nvCxnSpPr>
        <p:spPr>
          <a:xfrm flipH="1" flipV="1">
            <a:off x="8314006" y="5741687"/>
            <a:ext cx="1238959" cy="32316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941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8F08E-3E22-3530-EED4-D136A4A90933}"/>
              </a:ext>
            </a:extLst>
          </p:cNvPr>
          <p:cNvSpPr>
            <a:spLocks noGrp="1"/>
          </p:cNvSpPr>
          <p:nvPr>
            <p:ph type="title"/>
          </p:nvPr>
        </p:nvSpPr>
        <p:spPr/>
        <p:txBody>
          <a:bodyPr/>
          <a:lstStyle/>
          <a:p>
            <a:pPr algn="ctr"/>
            <a:r>
              <a:rPr lang="en-AU" dirty="0">
                <a:solidFill>
                  <a:srgbClr val="FFFF00"/>
                </a:solidFill>
              </a:rPr>
              <a:t>TEMPERATURE FOR PHALAENOPSIS</a:t>
            </a:r>
          </a:p>
        </p:txBody>
      </p:sp>
      <p:pic>
        <p:nvPicPr>
          <p:cNvPr id="2050" name="Picture 2" descr="Phalaenopis stuariana - old leaf">
            <a:extLst>
              <a:ext uri="{FF2B5EF4-FFF2-40B4-BE49-F238E27FC236}">
                <a16:creationId xmlns:a16="http://schemas.microsoft.com/office/drawing/2014/main" id="{404C99B6-28F0-FD5E-462A-5D02EEA96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4614" y="2489657"/>
            <a:ext cx="1264573" cy="16860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alaenopis gigantea - new leaf">
            <a:extLst>
              <a:ext uri="{FF2B5EF4-FFF2-40B4-BE49-F238E27FC236}">
                <a16:creationId xmlns:a16="http://schemas.microsoft.com/office/drawing/2014/main" id="{AC62D673-6D85-0B89-9E1F-0AF7EB3FB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5034" y="2562047"/>
            <a:ext cx="1264573" cy="16860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8064278-86F9-EC0B-98B7-CC9ECAFD6318}"/>
              </a:ext>
            </a:extLst>
          </p:cNvPr>
          <p:cNvSpPr txBox="1"/>
          <p:nvPr/>
        </p:nvSpPr>
        <p:spPr>
          <a:xfrm>
            <a:off x="564980" y="1404685"/>
            <a:ext cx="6219972" cy="2308324"/>
          </a:xfrm>
          <a:prstGeom prst="rect">
            <a:avLst/>
          </a:prstGeom>
          <a:noFill/>
        </p:spPr>
        <p:txBody>
          <a:bodyPr wrap="none" rtlCol="0">
            <a:spAutoFit/>
          </a:bodyPr>
          <a:lstStyle/>
          <a:p>
            <a:r>
              <a:rPr lang="en-AU" dirty="0"/>
              <a:t>Generally Phalaenopsis are easy to grow in Townsville </a:t>
            </a:r>
          </a:p>
          <a:p>
            <a:r>
              <a:rPr lang="en-AU" dirty="0"/>
              <a:t>Because they enjoy the same temperatures we do.</a:t>
            </a:r>
          </a:p>
          <a:p>
            <a:r>
              <a:rPr lang="en-AU" dirty="0"/>
              <a:t>In summer temperatures can range from 25°C to 35ºC</a:t>
            </a:r>
          </a:p>
          <a:p>
            <a:r>
              <a:rPr lang="en-AU" dirty="0"/>
              <a:t>And Winter from 15ºC to 28ºC.</a:t>
            </a:r>
          </a:p>
          <a:p>
            <a:endParaRPr lang="en-AU" dirty="0"/>
          </a:p>
          <a:p>
            <a:r>
              <a:rPr lang="en-AU" dirty="0"/>
              <a:t>In areas like Mackay, Rockhampton and further</a:t>
            </a:r>
          </a:p>
          <a:p>
            <a:r>
              <a:rPr lang="en-AU" dirty="0"/>
              <a:t>South they can experience temperatures below</a:t>
            </a:r>
          </a:p>
          <a:p>
            <a:r>
              <a:rPr lang="en-AU" dirty="0"/>
              <a:t>4ºC and are subject to </a:t>
            </a:r>
            <a:r>
              <a:rPr lang="en-AU" u="sng" dirty="0">
                <a:solidFill>
                  <a:srgbClr val="FFFF00"/>
                </a:solidFill>
              </a:rPr>
              <a:t>frosts</a:t>
            </a:r>
            <a:r>
              <a:rPr lang="en-AU" dirty="0"/>
              <a:t>.</a:t>
            </a:r>
          </a:p>
        </p:txBody>
      </p:sp>
      <p:sp>
        <p:nvSpPr>
          <p:cNvPr id="4" name="TextBox 3">
            <a:extLst>
              <a:ext uri="{FF2B5EF4-FFF2-40B4-BE49-F238E27FC236}">
                <a16:creationId xmlns:a16="http://schemas.microsoft.com/office/drawing/2014/main" id="{93140D1A-D2CE-948A-7DC2-C5E1F19D680D}"/>
              </a:ext>
            </a:extLst>
          </p:cNvPr>
          <p:cNvSpPr txBox="1"/>
          <p:nvPr/>
        </p:nvSpPr>
        <p:spPr>
          <a:xfrm>
            <a:off x="7789689" y="2070703"/>
            <a:ext cx="1757212" cy="369332"/>
          </a:xfrm>
          <a:prstGeom prst="rect">
            <a:avLst/>
          </a:prstGeom>
          <a:noFill/>
          <a:ln>
            <a:solidFill>
              <a:srgbClr val="00B0F0"/>
            </a:solidFill>
          </a:ln>
        </p:spPr>
        <p:txBody>
          <a:bodyPr wrap="none" rtlCol="0">
            <a:spAutoFit/>
          </a:bodyPr>
          <a:lstStyle/>
          <a:p>
            <a:r>
              <a:rPr lang="en-AU" dirty="0"/>
              <a:t>Frost Damage</a:t>
            </a:r>
          </a:p>
        </p:txBody>
      </p:sp>
      <p:cxnSp>
        <p:nvCxnSpPr>
          <p:cNvPr id="6" name="Straight Arrow Connector 5">
            <a:extLst>
              <a:ext uri="{FF2B5EF4-FFF2-40B4-BE49-F238E27FC236}">
                <a16:creationId xmlns:a16="http://schemas.microsoft.com/office/drawing/2014/main" id="{EA2BF6C6-50AD-8226-A59D-10DFF579374E}"/>
              </a:ext>
            </a:extLst>
          </p:cNvPr>
          <p:cNvCxnSpPr>
            <a:cxnSpLocks/>
          </p:cNvCxnSpPr>
          <p:nvPr/>
        </p:nvCxnSpPr>
        <p:spPr>
          <a:xfrm flipH="1">
            <a:off x="7450484" y="2379693"/>
            <a:ext cx="415449" cy="563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58E1399-09AF-C6EC-9602-B6C9F9DDCA3B}"/>
              </a:ext>
            </a:extLst>
          </p:cNvPr>
          <p:cNvCxnSpPr>
            <a:cxnSpLocks/>
          </p:cNvCxnSpPr>
          <p:nvPr/>
        </p:nvCxnSpPr>
        <p:spPr>
          <a:xfrm>
            <a:off x="9044532" y="2360950"/>
            <a:ext cx="352686" cy="13328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A9177D4-21AC-874B-D5DE-3E91BC731C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3558" y="4774589"/>
            <a:ext cx="1225989" cy="1636759"/>
          </a:xfrm>
          <a:prstGeom prst="rect">
            <a:avLst/>
          </a:prstGeom>
        </p:spPr>
      </p:pic>
      <p:pic>
        <p:nvPicPr>
          <p:cNvPr id="12" name="Picture 11">
            <a:extLst>
              <a:ext uri="{FF2B5EF4-FFF2-40B4-BE49-F238E27FC236}">
                <a16:creationId xmlns:a16="http://schemas.microsoft.com/office/drawing/2014/main" id="{B919BC9C-D852-262A-8B60-B013FE6A6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7218" y="4812163"/>
            <a:ext cx="1783449" cy="1444332"/>
          </a:xfrm>
          <a:prstGeom prst="rect">
            <a:avLst/>
          </a:prstGeom>
        </p:spPr>
      </p:pic>
      <p:pic>
        <p:nvPicPr>
          <p:cNvPr id="18" name="Picture 17">
            <a:extLst>
              <a:ext uri="{FF2B5EF4-FFF2-40B4-BE49-F238E27FC236}">
                <a16:creationId xmlns:a16="http://schemas.microsoft.com/office/drawing/2014/main" id="{CCDB40ED-899D-2648-A83C-4734FFF6F0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0904" y="4691280"/>
            <a:ext cx="1064211" cy="1773685"/>
          </a:xfrm>
          <a:prstGeom prst="rect">
            <a:avLst/>
          </a:prstGeom>
        </p:spPr>
      </p:pic>
      <p:sp>
        <p:nvSpPr>
          <p:cNvPr id="19" name="TextBox 18">
            <a:extLst>
              <a:ext uri="{FF2B5EF4-FFF2-40B4-BE49-F238E27FC236}">
                <a16:creationId xmlns:a16="http://schemas.microsoft.com/office/drawing/2014/main" id="{E33E6EE0-7C6B-E2CE-5A15-265F9DEEA496}"/>
              </a:ext>
            </a:extLst>
          </p:cNvPr>
          <p:cNvSpPr txBox="1"/>
          <p:nvPr/>
        </p:nvSpPr>
        <p:spPr>
          <a:xfrm>
            <a:off x="6490799" y="4295644"/>
            <a:ext cx="1130438" cy="369332"/>
          </a:xfrm>
          <a:prstGeom prst="rect">
            <a:avLst/>
          </a:prstGeom>
          <a:noFill/>
          <a:ln>
            <a:solidFill>
              <a:srgbClr val="00B0F0"/>
            </a:solidFill>
          </a:ln>
        </p:spPr>
        <p:txBody>
          <a:bodyPr wrap="none" rtlCol="0">
            <a:spAutoFit/>
          </a:bodyPr>
          <a:lstStyle/>
          <a:p>
            <a:r>
              <a:rPr lang="en-AU" dirty="0"/>
              <a:t>Sun Burn</a:t>
            </a:r>
          </a:p>
        </p:txBody>
      </p:sp>
      <p:sp>
        <p:nvSpPr>
          <p:cNvPr id="20" name="TextBox 19">
            <a:extLst>
              <a:ext uri="{FF2B5EF4-FFF2-40B4-BE49-F238E27FC236}">
                <a16:creationId xmlns:a16="http://schemas.microsoft.com/office/drawing/2014/main" id="{6306A56B-A498-D00B-BF51-322CAC9192C1}"/>
              </a:ext>
            </a:extLst>
          </p:cNvPr>
          <p:cNvSpPr txBox="1"/>
          <p:nvPr/>
        </p:nvSpPr>
        <p:spPr>
          <a:xfrm>
            <a:off x="7835559" y="4266790"/>
            <a:ext cx="1385316" cy="369332"/>
          </a:xfrm>
          <a:prstGeom prst="rect">
            <a:avLst/>
          </a:prstGeom>
          <a:noFill/>
          <a:ln>
            <a:solidFill>
              <a:srgbClr val="00B0F0"/>
            </a:solidFill>
          </a:ln>
        </p:spPr>
        <p:txBody>
          <a:bodyPr wrap="none" rtlCol="0">
            <a:spAutoFit/>
          </a:bodyPr>
          <a:lstStyle/>
          <a:p>
            <a:r>
              <a:rPr lang="en-AU" dirty="0"/>
              <a:t>Heat Stress</a:t>
            </a:r>
          </a:p>
        </p:txBody>
      </p:sp>
      <p:sp>
        <p:nvSpPr>
          <p:cNvPr id="22" name="TextBox 21">
            <a:extLst>
              <a:ext uri="{FF2B5EF4-FFF2-40B4-BE49-F238E27FC236}">
                <a16:creationId xmlns:a16="http://schemas.microsoft.com/office/drawing/2014/main" id="{F22CB655-BE4C-DCB8-613B-693BE8303266}"/>
              </a:ext>
            </a:extLst>
          </p:cNvPr>
          <p:cNvSpPr txBox="1"/>
          <p:nvPr/>
        </p:nvSpPr>
        <p:spPr>
          <a:xfrm>
            <a:off x="9555529" y="4245509"/>
            <a:ext cx="1130438" cy="369332"/>
          </a:xfrm>
          <a:prstGeom prst="rect">
            <a:avLst/>
          </a:prstGeom>
          <a:noFill/>
          <a:ln>
            <a:solidFill>
              <a:srgbClr val="00B0F0"/>
            </a:solidFill>
          </a:ln>
        </p:spPr>
        <p:txBody>
          <a:bodyPr wrap="square">
            <a:spAutoFit/>
          </a:bodyPr>
          <a:lstStyle/>
          <a:p>
            <a:r>
              <a:rPr lang="en-AU" dirty="0"/>
              <a:t>Sun Burn</a:t>
            </a:r>
          </a:p>
        </p:txBody>
      </p:sp>
      <p:sp>
        <p:nvSpPr>
          <p:cNvPr id="23" name="TextBox 22">
            <a:extLst>
              <a:ext uri="{FF2B5EF4-FFF2-40B4-BE49-F238E27FC236}">
                <a16:creationId xmlns:a16="http://schemas.microsoft.com/office/drawing/2014/main" id="{9DE33374-8ECB-C2C0-F366-167B9E217948}"/>
              </a:ext>
            </a:extLst>
          </p:cNvPr>
          <p:cNvSpPr txBox="1"/>
          <p:nvPr/>
        </p:nvSpPr>
        <p:spPr>
          <a:xfrm>
            <a:off x="603129" y="4334000"/>
            <a:ext cx="5673348" cy="1200329"/>
          </a:xfrm>
          <a:prstGeom prst="rect">
            <a:avLst/>
          </a:prstGeom>
          <a:noFill/>
        </p:spPr>
        <p:txBody>
          <a:bodyPr wrap="none" rtlCol="0">
            <a:spAutoFit/>
          </a:bodyPr>
          <a:lstStyle/>
          <a:p>
            <a:r>
              <a:rPr lang="en-AU" dirty="0"/>
              <a:t>Townsville Summers can take their toll on</a:t>
            </a:r>
          </a:p>
          <a:p>
            <a:r>
              <a:rPr lang="en-AU" dirty="0"/>
              <a:t>Phalaenopsis with temperatures that can reach</a:t>
            </a:r>
          </a:p>
          <a:p>
            <a:r>
              <a:rPr lang="en-AU" dirty="0"/>
              <a:t>45ºC, be careful to avoid </a:t>
            </a:r>
            <a:r>
              <a:rPr lang="en-AU" u="sng" dirty="0">
                <a:solidFill>
                  <a:srgbClr val="FFFF00"/>
                </a:solidFill>
              </a:rPr>
              <a:t>Sun Burn, Heat Stress</a:t>
            </a:r>
          </a:p>
          <a:p>
            <a:r>
              <a:rPr lang="en-AU" dirty="0"/>
              <a:t>And </a:t>
            </a:r>
            <a:r>
              <a:rPr lang="en-AU" u="sng" dirty="0">
                <a:solidFill>
                  <a:srgbClr val="FFFF00"/>
                </a:solidFill>
              </a:rPr>
              <a:t>Dehydration</a:t>
            </a:r>
            <a:r>
              <a:rPr lang="en-AU" dirty="0"/>
              <a:t>.</a:t>
            </a:r>
          </a:p>
        </p:txBody>
      </p:sp>
      <p:pic>
        <p:nvPicPr>
          <p:cNvPr id="24" name="Picture 23">
            <a:extLst>
              <a:ext uri="{FF2B5EF4-FFF2-40B4-BE49-F238E27FC236}">
                <a16:creationId xmlns:a16="http://schemas.microsoft.com/office/drawing/2014/main" id="{E2084FA8-0B81-CCE4-E90A-4C830D87FA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1391" y="5453315"/>
            <a:ext cx="1453336" cy="1088599"/>
          </a:xfrm>
          <a:prstGeom prst="rect">
            <a:avLst/>
          </a:prstGeom>
        </p:spPr>
      </p:pic>
      <p:cxnSp>
        <p:nvCxnSpPr>
          <p:cNvPr id="26" name="Straight Arrow Connector 25">
            <a:extLst>
              <a:ext uri="{FF2B5EF4-FFF2-40B4-BE49-F238E27FC236}">
                <a16:creationId xmlns:a16="http://schemas.microsoft.com/office/drawing/2014/main" id="{1580A669-A191-E0CA-85C3-8FAEE7DBB850}"/>
              </a:ext>
            </a:extLst>
          </p:cNvPr>
          <p:cNvCxnSpPr/>
          <p:nvPr/>
        </p:nvCxnSpPr>
        <p:spPr>
          <a:xfrm>
            <a:off x="2630658" y="5453315"/>
            <a:ext cx="2082019" cy="5442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33C817B-3088-8E02-7C5F-3E10D66F43FC}"/>
              </a:ext>
            </a:extLst>
          </p:cNvPr>
          <p:cNvCxnSpPr/>
          <p:nvPr/>
        </p:nvCxnSpPr>
        <p:spPr>
          <a:xfrm flipH="1">
            <a:off x="7056018" y="4636122"/>
            <a:ext cx="231302" cy="136149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DD82798-86A6-3D95-CD45-83994EFD2525}"/>
              </a:ext>
            </a:extLst>
          </p:cNvPr>
          <p:cNvCxnSpPr/>
          <p:nvPr/>
        </p:nvCxnSpPr>
        <p:spPr>
          <a:xfrm>
            <a:off x="8210769" y="4480310"/>
            <a:ext cx="190009" cy="11126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1103956-1CC4-FEA8-9AA4-F577833E54A8}"/>
              </a:ext>
            </a:extLst>
          </p:cNvPr>
          <p:cNvCxnSpPr/>
          <p:nvPr/>
        </p:nvCxnSpPr>
        <p:spPr>
          <a:xfrm>
            <a:off x="9805182" y="4480310"/>
            <a:ext cx="112541" cy="8365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176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4F524-C73D-6FE6-450B-FB8F6B47170E}"/>
              </a:ext>
            </a:extLst>
          </p:cNvPr>
          <p:cNvSpPr>
            <a:spLocks noGrp="1"/>
          </p:cNvSpPr>
          <p:nvPr>
            <p:ph type="title"/>
          </p:nvPr>
        </p:nvSpPr>
        <p:spPr/>
        <p:txBody>
          <a:bodyPr/>
          <a:lstStyle/>
          <a:p>
            <a:pPr algn="ctr"/>
            <a:r>
              <a:rPr lang="en-AU" dirty="0">
                <a:solidFill>
                  <a:srgbClr val="FFFF00"/>
                </a:solidFill>
              </a:rPr>
              <a:t>OVERCOMING </a:t>
            </a:r>
            <a:r>
              <a:rPr lang="en-AU" u="sng" dirty="0">
                <a:solidFill>
                  <a:srgbClr val="FFFF00"/>
                </a:solidFill>
              </a:rPr>
              <a:t>HEAT</a:t>
            </a:r>
            <a:r>
              <a:rPr lang="en-AU" dirty="0">
                <a:solidFill>
                  <a:srgbClr val="FFFF00"/>
                </a:solidFill>
              </a:rPr>
              <a:t> RELATED PROBLEMS IN PHALAENOPSIS</a:t>
            </a:r>
          </a:p>
        </p:txBody>
      </p:sp>
      <p:sp>
        <p:nvSpPr>
          <p:cNvPr id="3" name="TextBox 2">
            <a:extLst>
              <a:ext uri="{FF2B5EF4-FFF2-40B4-BE49-F238E27FC236}">
                <a16:creationId xmlns:a16="http://schemas.microsoft.com/office/drawing/2014/main" id="{1C11A272-6852-8A30-DDAA-A4A2068A30B3}"/>
              </a:ext>
            </a:extLst>
          </p:cNvPr>
          <p:cNvSpPr txBox="1"/>
          <p:nvPr/>
        </p:nvSpPr>
        <p:spPr>
          <a:xfrm>
            <a:off x="213733" y="1853248"/>
            <a:ext cx="4613764" cy="3785652"/>
          </a:xfrm>
          <a:prstGeom prst="rect">
            <a:avLst/>
          </a:prstGeom>
          <a:noFill/>
        </p:spPr>
        <p:txBody>
          <a:bodyPr wrap="none" rtlCol="0">
            <a:spAutoFit/>
          </a:bodyPr>
          <a:lstStyle/>
          <a:p>
            <a:pPr marL="342900" indent="-342900">
              <a:buFont typeface="+mj-lt"/>
              <a:buAutoNum type="arabicPeriod"/>
            </a:pPr>
            <a:r>
              <a:rPr lang="en-AU" sz="1600" dirty="0">
                <a:solidFill>
                  <a:srgbClr val="FFFF00"/>
                </a:solidFill>
              </a:rPr>
              <a:t>Increase </a:t>
            </a:r>
            <a:r>
              <a:rPr lang="en-AU" sz="1600" b="1" u="sng" dirty="0">
                <a:solidFill>
                  <a:schemeClr val="accent1">
                    <a:lumMod val="40000"/>
                    <a:lumOff val="60000"/>
                  </a:schemeClr>
                </a:solidFill>
              </a:rPr>
              <a:t>air movement </a:t>
            </a:r>
            <a:r>
              <a:rPr lang="en-AU" sz="1600" dirty="0">
                <a:solidFill>
                  <a:srgbClr val="FFFF00"/>
                </a:solidFill>
              </a:rPr>
              <a:t>with fans</a:t>
            </a:r>
          </a:p>
          <a:p>
            <a:pPr marL="342900" indent="-342900">
              <a:buFont typeface="+mj-lt"/>
              <a:buAutoNum type="arabicPeriod"/>
            </a:pPr>
            <a:endParaRPr lang="en-AU" sz="1600" dirty="0">
              <a:solidFill>
                <a:srgbClr val="FFFF00"/>
              </a:solidFill>
            </a:endParaRPr>
          </a:p>
          <a:p>
            <a:pPr marL="342900" indent="-342900">
              <a:buFont typeface="+mj-lt"/>
              <a:buAutoNum type="arabicPeriod"/>
            </a:pPr>
            <a:r>
              <a:rPr lang="en-AU" sz="1600" dirty="0">
                <a:solidFill>
                  <a:srgbClr val="FFFF00"/>
                </a:solidFill>
              </a:rPr>
              <a:t>Increase </a:t>
            </a:r>
            <a:r>
              <a:rPr lang="en-AU" sz="1600" b="1" u="sng" dirty="0">
                <a:solidFill>
                  <a:schemeClr val="accent1">
                    <a:lumMod val="40000"/>
                    <a:lumOff val="60000"/>
                  </a:schemeClr>
                </a:solidFill>
              </a:rPr>
              <a:t>Humidity</a:t>
            </a:r>
            <a:r>
              <a:rPr lang="en-AU" sz="1600" dirty="0">
                <a:solidFill>
                  <a:srgbClr val="FFFF00"/>
                </a:solidFill>
              </a:rPr>
              <a:t> by misting and wetting</a:t>
            </a:r>
          </a:p>
          <a:p>
            <a:r>
              <a:rPr lang="en-AU" sz="1600" dirty="0">
                <a:solidFill>
                  <a:srgbClr val="FFFF00"/>
                </a:solidFill>
              </a:rPr>
              <a:t>     Floors underneath Plant regularly </a:t>
            </a:r>
          </a:p>
          <a:p>
            <a:pPr marL="342900" indent="-342900">
              <a:buFont typeface="+mj-lt"/>
              <a:buAutoNum type="arabicPeriod"/>
            </a:pPr>
            <a:endParaRPr lang="en-AU" sz="1600" dirty="0">
              <a:solidFill>
                <a:srgbClr val="FFFF00"/>
              </a:solidFill>
            </a:endParaRPr>
          </a:p>
          <a:p>
            <a:r>
              <a:rPr lang="en-AU" sz="1600" dirty="0">
                <a:solidFill>
                  <a:srgbClr val="FFFF00"/>
                </a:solidFill>
              </a:rPr>
              <a:t>3.  </a:t>
            </a:r>
            <a:r>
              <a:rPr lang="en-AU" sz="1600" b="1" u="sng" dirty="0">
                <a:solidFill>
                  <a:schemeClr val="accent1">
                    <a:lumMod val="40000"/>
                    <a:lumOff val="60000"/>
                  </a:schemeClr>
                </a:solidFill>
              </a:rPr>
              <a:t>Lower plants </a:t>
            </a:r>
            <a:r>
              <a:rPr lang="en-AU" sz="1600" dirty="0">
                <a:solidFill>
                  <a:srgbClr val="FFFF00"/>
                </a:solidFill>
              </a:rPr>
              <a:t>closer to ground</a:t>
            </a:r>
          </a:p>
          <a:p>
            <a:endParaRPr lang="en-AU" sz="1600" dirty="0">
              <a:solidFill>
                <a:srgbClr val="FFFF00"/>
              </a:solidFill>
            </a:endParaRPr>
          </a:p>
          <a:p>
            <a:pPr marL="342900" indent="-342900">
              <a:buAutoNum type="arabicPeriod" startAt="4"/>
            </a:pPr>
            <a:r>
              <a:rPr lang="en-AU" sz="1600" b="1" u="sng" dirty="0">
                <a:solidFill>
                  <a:schemeClr val="accent1">
                    <a:lumMod val="40000"/>
                    <a:lumOff val="60000"/>
                  </a:schemeClr>
                </a:solidFill>
              </a:rPr>
              <a:t>Add more shade </a:t>
            </a:r>
            <a:r>
              <a:rPr lang="en-AU" sz="1600" dirty="0">
                <a:solidFill>
                  <a:srgbClr val="FFFF00"/>
                </a:solidFill>
              </a:rPr>
              <a:t>cloth</a:t>
            </a:r>
          </a:p>
          <a:p>
            <a:pPr marL="342900" indent="-342900">
              <a:buAutoNum type="arabicPeriod" startAt="4"/>
            </a:pPr>
            <a:endParaRPr lang="en-AU" sz="1600" dirty="0">
              <a:solidFill>
                <a:srgbClr val="FFFF00"/>
              </a:solidFill>
            </a:endParaRPr>
          </a:p>
          <a:p>
            <a:pPr marL="342900" indent="-342900">
              <a:buAutoNum type="arabicPeriod" startAt="4"/>
            </a:pPr>
            <a:r>
              <a:rPr lang="en-AU" sz="1600" dirty="0">
                <a:solidFill>
                  <a:srgbClr val="FFFF00"/>
                </a:solidFill>
              </a:rPr>
              <a:t>Do not house on </a:t>
            </a:r>
            <a:r>
              <a:rPr lang="en-AU" sz="1600" b="1" u="sng" dirty="0">
                <a:solidFill>
                  <a:schemeClr val="accent1">
                    <a:lumMod val="40000"/>
                    <a:lumOff val="60000"/>
                  </a:schemeClr>
                </a:solidFill>
              </a:rPr>
              <a:t>Western side</a:t>
            </a:r>
          </a:p>
          <a:p>
            <a:r>
              <a:rPr lang="en-AU" sz="1600" dirty="0">
                <a:solidFill>
                  <a:srgbClr val="FFFF00"/>
                </a:solidFill>
              </a:rPr>
              <a:t>     Of green house.</a:t>
            </a:r>
          </a:p>
          <a:p>
            <a:endParaRPr lang="en-AU" sz="1600" dirty="0">
              <a:solidFill>
                <a:srgbClr val="FFFF00"/>
              </a:solidFill>
            </a:endParaRPr>
          </a:p>
          <a:p>
            <a:pPr marL="342900" indent="-342900">
              <a:buAutoNum type="arabicPeriod" startAt="6"/>
            </a:pPr>
            <a:r>
              <a:rPr lang="en-AU" sz="1600" b="1" u="sng" dirty="0">
                <a:solidFill>
                  <a:schemeClr val="accent1">
                    <a:lumMod val="40000"/>
                    <a:lumOff val="60000"/>
                  </a:schemeClr>
                </a:solidFill>
              </a:rPr>
              <a:t>Spray Envy</a:t>
            </a:r>
            <a:r>
              <a:rPr lang="en-AU" sz="1600" dirty="0">
                <a:solidFill>
                  <a:srgbClr val="FFFF00"/>
                </a:solidFill>
              </a:rPr>
              <a:t>, a Bio-Shield Polymer</a:t>
            </a:r>
          </a:p>
          <a:p>
            <a:r>
              <a:rPr lang="en-AU" sz="1600" dirty="0">
                <a:solidFill>
                  <a:srgbClr val="FFFF00"/>
                </a:solidFill>
              </a:rPr>
              <a:t>     on top and bottom of leaves to</a:t>
            </a:r>
          </a:p>
          <a:p>
            <a:r>
              <a:rPr lang="en-AU" sz="1600" dirty="0">
                <a:solidFill>
                  <a:srgbClr val="FFFF00"/>
                </a:solidFill>
              </a:rPr>
              <a:t>     protect from </a:t>
            </a:r>
            <a:r>
              <a:rPr lang="en-AU" sz="1600" b="1" dirty="0">
                <a:solidFill>
                  <a:schemeClr val="accent1">
                    <a:lumMod val="40000"/>
                    <a:lumOff val="60000"/>
                  </a:schemeClr>
                </a:solidFill>
              </a:rPr>
              <a:t>Heat stress </a:t>
            </a:r>
            <a:r>
              <a:rPr lang="en-AU" sz="1600" dirty="0">
                <a:solidFill>
                  <a:srgbClr val="FFFF00"/>
                </a:solidFill>
              </a:rPr>
              <a:t>and </a:t>
            </a:r>
            <a:r>
              <a:rPr lang="en-AU" sz="1600" b="1" dirty="0">
                <a:solidFill>
                  <a:schemeClr val="accent1">
                    <a:lumMod val="40000"/>
                    <a:lumOff val="60000"/>
                  </a:schemeClr>
                </a:solidFill>
              </a:rPr>
              <a:t>sun burn</a:t>
            </a:r>
            <a:r>
              <a:rPr lang="en-AU" sz="1600" dirty="0"/>
              <a:t>.</a:t>
            </a:r>
          </a:p>
        </p:txBody>
      </p:sp>
      <p:pic>
        <p:nvPicPr>
          <p:cNvPr id="7" name="Picture 6">
            <a:extLst>
              <a:ext uri="{FF2B5EF4-FFF2-40B4-BE49-F238E27FC236}">
                <a16:creationId xmlns:a16="http://schemas.microsoft.com/office/drawing/2014/main" id="{26B21CE3-70ED-5B94-A66B-D764C8958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009796" y="3703346"/>
            <a:ext cx="3354655" cy="2453702"/>
          </a:xfrm>
          <a:prstGeom prst="rect">
            <a:avLst/>
          </a:prstGeom>
        </p:spPr>
      </p:pic>
      <p:pic>
        <p:nvPicPr>
          <p:cNvPr id="11" name="Picture 10">
            <a:extLst>
              <a:ext uri="{FF2B5EF4-FFF2-40B4-BE49-F238E27FC236}">
                <a16:creationId xmlns:a16="http://schemas.microsoft.com/office/drawing/2014/main" id="{C7B7D613-7FEE-C445-6630-E6CAA1F67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367404" y="3677696"/>
            <a:ext cx="3405952" cy="2453702"/>
          </a:xfrm>
          <a:prstGeom prst="rect">
            <a:avLst/>
          </a:prstGeom>
        </p:spPr>
      </p:pic>
      <p:pic>
        <p:nvPicPr>
          <p:cNvPr id="13" name="Picture 12">
            <a:extLst>
              <a:ext uri="{FF2B5EF4-FFF2-40B4-BE49-F238E27FC236}">
                <a16:creationId xmlns:a16="http://schemas.microsoft.com/office/drawing/2014/main" id="{85150BED-38FE-64DB-FE70-575A7DD167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863701" y="3717079"/>
            <a:ext cx="3350444" cy="2283128"/>
          </a:xfrm>
          <a:prstGeom prst="rect">
            <a:avLst/>
          </a:prstGeom>
        </p:spPr>
      </p:pic>
      <p:pic>
        <p:nvPicPr>
          <p:cNvPr id="1026" name="Picture 2" descr="envy at fernlands from fernland.com.au">
            <a:extLst>
              <a:ext uri="{FF2B5EF4-FFF2-40B4-BE49-F238E27FC236}">
                <a16:creationId xmlns:a16="http://schemas.microsoft.com/office/drawing/2014/main" id="{24B21685-67DC-2EE2-2B4B-1237A395A6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0564" y="5854986"/>
            <a:ext cx="876300" cy="8763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13696C5C-543D-31CB-E649-7D9321582E10}"/>
              </a:ext>
            </a:extLst>
          </p:cNvPr>
          <p:cNvCxnSpPr/>
          <p:nvPr/>
        </p:nvCxnSpPr>
        <p:spPr>
          <a:xfrm>
            <a:off x="914400" y="5036234"/>
            <a:ext cx="1491175" cy="157128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E8F2E0E3-542D-ECD7-E279-DE515B0312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9352" y="1764716"/>
            <a:ext cx="536014" cy="53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95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2B354-EC61-BC55-E72C-3320A7007FE1}"/>
              </a:ext>
            </a:extLst>
          </p:cNvPr>
          <p:cNvSpPr>
            <a:spLocks noGrp="1"/>
          </p:cNvSpPr>
          <p:nvPr>
            <p:ph type="title"/>
          </p:nvPr>
        </p:nvSpPr>
        <p:spPr/>
        <p:txBody>
          <a:bodyPr/>
          <a:lstStyle/>
          <a:p>
            <a:pPr algn="ctr"/>
            <a:r>
              <a:rPr lang="en-AU" dirty="0">
                <a:solidFill>
                  <a:srgbClr val="FFFF00"/>
                </a:solidFill>
              </a:rPr>
              <a:t>FLOWERING PHALAENOPSIS</a:t>
            </a:r>
          </a:p>
        </p:txBody>
      </p:sp>
      <p:pic>
        <p:nvPicPr>
          <p:cNvPr id="4" name="Picture 3">
            <a:extLst>
              <a:ext uri="{FF2B5EF4-FFF2-40B4-BE49-F238E27FC236}">
                <a16:creationId xmlns:a16="http://schemas.microsoft.com/office/drawing/2014/main" id="{49E53EF6-7642-2F71-5866-A8CDC0B85E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481" y="1457046"/>
            <a:ext cx="1570041" cy="2096086"/>
          </a:xfrm>
          <a:prstGeom prst="rect">
            <a:avLst/>
          </a:prstGeom>
        </p:spPr>
      </p:pic>
      <p:sp>
        <p:nvSpPr>
          <p:cNvPr id="5" name="TextBox 4">
            <a:extLst>
              <a:ext uri="{FF2B5EF4-FFF2-40B4-BE49-F238E27FC236}">
                <a16:creationId xmlns:a16="http://schemas.microsoft.com/office/drawing/2014/main" id="{D352E6E5-424E-56A0-EF72-F8C1A40B7C86}"/>
              </a:ext>
            </a:extLst>
          </p:cNvPr>
          <p:cNvSpPr txBox="1"/>
          <p:nvPr/>
        </p:nvSpPr>
        <p:spPr>
          <a:xfrm>
            <a:off x="686239" y="1415397"/>
            <a:ext cx="6098344" cy="646331"/>
          </a:xfrm>
          <a:prstGeom prst="rect">
            <a:avLst/>
          </a:prstGeom>
          <a:noFill/>
        </p:spPr>
        <p:txBody>
          <a:bodyPr wrap="square">
            <a:spAutoFit/>
          </a:bodyPr>
          <a:lstStyle/>
          <a:p>
            <a:r>
              <a:rPr lang="en-AU" b="0" i="0" dirty="0">
                <a:solidFill>
                  <a:srgbClr val="FFFF00"/>
                </a:solidFill>
                <a:effectLst/>
                <a:latin typeface="Google Sans"/>
              </a:rPr>
              <a:t>A day-night temperature difference of </a:t>
            </a:r>
            <a:r>
              <a:rPr lang="en-AU" b="1" i="0" u="sng" dirty="0">
                <a:solidFill>
                  <a:schemeClr val="accent1">
                    <a:lumMod val="40000"/>
                    <a:lumOff val="60000"/>
                  </a:schemeClr>
                </a:solidFill>
                <a:effectLst/>
                <a:latin typeface="Google Sans"/>
              </a:rPr>
              <a:t>5 to 10 degrees C </a:t>
            </a:r>
            <a:r>
              <a:rPr lang="en-AU" b="0" i="0" dirty="0">
                <a:solidFill>
                  <a:srgbClr val="FFFF00"/>
                </a:solidFill>
                <a:effectLst/>
                <a:latin typeface="Google Sans"/>
              </a:rPr>
              <a:t>is necessary to trigger orchid reblooming.  </a:t>
            </a:r>
            <a:r>
              <a:rPr lang="en-AU" b="1" i="0" dirty="0">
                <a:solidFill>
                  <a:schemeClr val="accent1">
                    <a:lumMod val="40000"/>
                    <a:lumOff val="60000"/>
                  </a:schemeClr>
                </a:solidFill>
                <a:effectLst/>
                <a:latin typeface="Google Sans"/>
              </a:rPr>
              <a:t>Add extra Light</a:t>
            </a:r>
            <a:r>
              <a:rPr lang="en-AU" b="0" i="0" dirty="0">
                <a:solidFill>
                  <a:srgbClr val="FFFF00"/>
                </a:solidFill>
                <a:effectLst/>
                <a:latin typeface="Google Sans"/>
              </a:rPr>
              <a:t>.</a:t>
            </a:r>
            <a:endParaRPr lang="en-AU" dirty="0">
              <a:solidFill>
                <a:srgbClr val="FFFF00"/>
              </a:solidFill>
            </a:endParaRPr>
          </a:p>
        </p:txBody>
      </p:sp>
      <p:sp>
        <p:nvSpPr>
          <p:cNvPr id="7" name="TextBox 6">
            <a:extLst>
              <a:ext uri="{FF2B5EF4-FFF2-40B4-BE49-F238E27FC236}">
                <a16:creationId xmlns:a16="http://schemas.microsoft.com/office/drawing/2014/main" id="{53F40912-C937-F962-8F4D-2CF2094F0432}"/>
              </a:ext>
            </a:extLst>
          </p:cNvPr>
          <p:cNvSpPr txBox="1"/>
          <p:nvPr/>
        </p:nvSpPr>
        <p:spPr>
          <a:xfrm>
            <a:off x="635207" y="2120530"/>
            <a:ext cx="6098344" cy="2308324"/>
          </a:xfrm>
          <a:prstGeom prst="rect">
            <a:avLst/>
          </a:prstGeom>
          <a:noFill/>
        </p:spPr>
        <p:txBody>
          <a:bodyPr wrap="square">
            <a:spAutoFit/>
          </a:bodyPr>
          <a:lstStyle/>
          <a:p>
            <a:r>
              <a:rPr lang="en-AU" b="0" i="0" dirty="0">
                <a:solidFill>
                  <a:srgbClr val="FFFF00"/>
                </a:solidFill>
                <a:effectLst/>
                <a:latin typeface="Google Sans"/>
              </a:rPr>
              <a:t> </a:t>
            </a:r>
            <a:r>
              <a:rPr lang="en-AU" b="1" i="0" u="sng" dirty="0">
                <a:solidFill>
                  <a:schemeClr val="accent1">
                    <a:lumMod val="40000"/>
                    <a:lumOff val="60000"/>
                  </a:schemeClr>
                </a:solidFill>
                <a:effectLst/>
                <a:latin typeface="Google Sans"/>
              </a:rPr>
              <a:t>Epsom salt </a:t>
            </a:r>
            <a:r>
              <a:rPr lang="en-AU" b="0" i="0" dirty="0">
                <a:solidFill>
                  <a:srgbClr val="FFFF00"/>
                </a:solidFill>
                <a:effectLst/>
                <a:latin typeface="Google Sans"/>
              </a:rPr>
              <a:t>into your orchid care routine is a great way to increase the size of your blooms. It will also help the vigour of your foliage.</a:t>
            </a:r>
          </a:p>
          <a:p>
            <a:endParaRPr lang="en-AU" dirty="0">
              <a:solidFill>
                <a:srgbClr val="FFFF00"/>
              </a:solidFill>
              <a:latin typeface="Google Sans"/>
            </a:endParaRPr>
          </a:p>
          <a:p>
            <a:r>
              <a:rPr lang="en-AU" dirty="0">
                <a:solidFill>
                  <a:srgbClr val="FFFF00"/>
                </a:solidFill>
                <a:latin typeface="Google Sans"/>
              </a:rPr>
              <a:t>Add a </a:t>
            </a:r>
            <a:r>
              <a:rPr lang="en-AU" b="1" u="sng" dirty="0">
                <a:solidFill>
                  <a:schemeClr val="accent1">
                    <a:lumMod val="40000"/>
                    <a:lumOff val="60000"/>
                  </a:schemeClr>
                </a:solidFill>
                <a:latin typeface="Google Sans"/>
              </a:rPr>
              <a:t>balanced flowering fertilizer </a:t>
            </a:r>
            <a:r>
              <a:rPr lang="en-AU" dirty="0">
                <a:solidFill>
                  <a:srgbClr val="FFFF00"/>
                </a:solidFill>
                <a:latin typeface="Google Sans"/>
              </a:rPr>
              <a:t>to your feeding programme, </a:t>
            </a:r>
          </a:p>
          <a:p>
            <a:r>
              <a:rPr lang="en-AU" dirty="0">
                <a:solidFill>
                  <a:srgbClr val="FFFF00"/>
                </a:solidFill>
                <a:latin typeface="Google Sans"/>
              </a:rPr>
              <a:t>Like Peters 10 N 10 P 10 K. </a:t>
            </a:r>
          </a:p>
          <a:p>
            <a:endParaRPr lang="en-AU" dirty="0">
              <a:solidFill>
                <a:srgbClr val="FFFF00"/>
              </a:solidFill>
              <a:latin typeface="Google Sans"/>
            </a:endParaRPr>
          </a:p>
          <a:p>
            <a:endParaRPr lang="en-AU" dirty="0">
              <a:solidFill>
                <a:srgbClr val="FFFF00"/>
              </a:solidFill>
            </a:endParaRPr>
          </a:p>
        </p:txBody>
      </p:sp>
      <p:pic>
        <p:nvPicPr>
          <p:cNvPr id="8" name="Picture 7">
            <a:extLst>
              <a:ext uri="{FF2B5EF4-FFF2-40B4-BE49-F238E27FC236}">
                <a16:creationId xmlns:a16="http://schemas.microsoft.com/office/drawing/2014/main" id="{4177C365-0AD0-9A7B-B20C-9497E4C00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051002" y="3939379"/>
            <a:ext cx="3089974" cy="2317480"/>
          </a:xfrm>
          <a:prstGeom prst="rect">
            <a:avLst/>
          </a:prstGeom>
        </p:spPr>
      </p:pic>
      <p:sp>
        <p:nvSpPr>
          <p:cNvPr id="9" name="Oval 8">
            <a:extLst>
              <a:ext uri="{FF2B5EF4-FFF2-40B4-BE49-F238E27FC236}">
                <a16:creationId xmlns:a16="http://schemas.microsoft.com/office/drawing/2014/main" id="{5ABB9CC1-DA08-25BD-9D45-D28D81330BD5}"/>
              </a:ext>
            </a:extLst>
          </p:cNvPr>
          <p:cNvSpPr/>
          <p:nvPr/>
        </p:nvSpPr>
        <p:spPr>
          <a:xfrm rot="20399830">
            <a:off x="10381957" y="4079631"/>
            <a:ext cx="1280163" cy="2563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FFFF00"/>
              </a:solidFill>
            </a:endParaRPr>
          </a:p>
        </p:txBody>
      </p:sp>
      <p:pic>
        <p:nvPicPr>
          <p:cNvPr id="11" name="Picture 10">
            <a:extLst>
              <a:ext uri="{FF2B5EF4-FFF2-40B4-BE49-F238E27FC236}">
                <a16:creationId xmlns:a16="http://schemas.microsoft.com/office/drawing/2014/main" id="{EA032501-5240-18CB-08BB-7D307EE9DC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245" y="4334782"/>
            <a:ext cx="3273041" cy="2308324"/>
          </a:xfrm>
          <a:prstGeom prst="rect">
            <a:avLst/>
          </a:prstGeom>
        </p:spPr>
      </p:pic>
      <p:sp>
        <p:nvSpPr>
          <p:cNvPr id="12" name="Oval 11">
            <a:extLst>
              <a:ext uri="{FF2B5EF4-FFF2-40B4-BE49-F238E27FC236}">
                <a16:creationId xmlns:a16="http://schemas.microsoft.com/office/drawing/2014/main" id="{CDAA52C4-646B-6E5F-07F6-E8F0F42B6AE1}"/>
              </a:ext>
            </a:extLst>
          </p:cNvPr>
          <p:cNvSpPr/>
          <p:nvPr/>
        </p:nvSpPr>
        <p:spPr>
          <a:xfrm>
            <a:off x="7990449" y="6034666"/>
            <a:ext cx="873073" cy="60844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TextBox 12">
            <a:extLst>
              <a:ext uri="{FF2B5EF4-FFF2-40B4-BE49-F238E27FC236}">
                <a16:creationId xmlns:a16="http://schemas.microsoft.com/office/drawing/2014/main" id="{D97AB4B2-9F48-FB34-CF3B-73EA1AA40F30}"/>
              </a:ext>
            </a:extLst>
          </p:cNvPr>
          <p:cNvSpPr txBox="1"/>
          <p:nvPr/>
        </p:nvSpPr>
        <p:spPr>
          <a:xfrm>
            <a:off x="9437249" y="2585042"/>
            <a:ext cx="2151551" cy="646331"/>
          </a:xfrm>
          <a:prstGeom prst="rect">
            <a:avLst/>
          </a:prstGeom>
          <a:noFill/>
          <a:ln>
            <a:solidFill>
              <a:schemeClr val="bg2">
                <a:lumMod val="60000"/>
                <a:lumOff val="40000"/>
              </a:schemeClr>
            </a:solidFill>
          </a:ln>
        </p:spPr>
        <p:txBody>
          <a:bodyPr wrap="none" rtlCol="0">
            <a:spAutoFit/>
          </a:bodyPr>
          <a:lstStyle/>
          <a:p>
            <a:r>
              <a:rPr lang="en-AU" dirty="0"/>
              <a:t>Allowable staking</a:t>
            </a:r>
          </a:p>
          <a:p>
            <a:r>
              <a:rPr lang="en-AU" dirty="0"/>
              <a:t>To </a:t>
            </a:r>
            <a:r>
              <a:rPr lang="en-AU" dirty="0">
                <a:solidFill>
                  <a:schemeClr val="accent1">
                    <a:lumMod val="40000"/>
                    <a:lumOff val="60000"/>
                  </a:schemeClr>
                </a:solidFill>
              </a:rPr>
              <a:t>First flower only</a:t>
            </a:r>
          </a:p>
        </p:txBody>
      </p:sp>
      <p:sp>
        <p:nvSpPr>
          <p:cNvPr id="18" name="TextBox 17">
            <a:extLst>
              <a:ext uri="{FF2B5EF4-FFF2-40B4-BE49-F238E27FC236}">
                <a16:creationId xmlns:a16="http://schemas.microsoft.com/office/drawing/2014/main" id="{B82F55C1-9D92-5F92-F11E-E1AAE0468CB3}"/>
              </a:ext>
            </a:extLst>
          </p:cNvPr>
          <p:cNvSpPr txBox="1"/>
          <p:nvPr/>
        </p:nvSpPr>
        <p:spPr>
          <a:xfrm>
            <a:off x="2532185" y="6338886"/>
            <a:ext cx="2042547" cy="369332"/>
          </a:xfrm>
          <a:prstGeom prst="rect">
            <a:avLst/>
          </a:prstGeom>
          <a:noFill/>
          <a:ln>
            <a:solidFill>
              <a:schemeClr val="bg2">
                <a:lumMod val="60000"/>
                <a:lumOff val="40000"/>
              </a:schemeClr>
            </a:solidFill>
          </a:ln>
        </p:spPr>
        <p:txBody>
          <a:bodyPr wrap="none" rtlCol="0">
            <a:spAutoFit/>
          </a:bodyPr>
          <a:lstStyle/>
          <a:p>
            <a:r>
              <a:rPr lang="en-AU" dirty="0"/>
              <a:t>Incorrect staking</a:t>
            </a:r>
          </a:p>
        </p:txBody>
      </p:sp>
      <p:cxnSp>
        <p:nvCxnSpPr>
          <p:cNvPr id="20" name="Straight Arrow Connector 19">
            <a:extLst>
              <a:ext uri="{FF2B5EF4-FFF2-40B4-BE49-F238E27FC236}">
                <a16:creationId xmlns:a16="http://schemas.microsoft.com/office/drawing/2014/main" id="{7D0B0FD3-4DF9-7CD2-DB86-BFEA20A5612E}"/>
              </a:ext>
            </a:extLst>
          </p:cNvPr>
          <p:cNvCxnSpPr>
            <a:stCxn id="18" idx="3"/>
          </p:cNvCxnSpPr>
          <p:nvPr/>
        </p:nvCxnSpPr>
        <p:spPr>
          <a:xfrm flipV="1">
            <a:off x="4574732" y="6189785"/>
            <a:ext cx="4014669" cy="3337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E1A1017-9904-9C3E-1D4A-6895166A39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271" y="3991817"/>
            <a:ext cx="2704605" cy="1769834"/>
          </a:xfrm>
          <a:prstGeom prst="rect">
            <a:avLst/>
          </a:prstGeom>
        </p:spPr>
      </p:pic>
      <p:sp>
        <p:nvSpPr>
          <p:cNvPr id="14" name="TextBox 13">
            <a:extLst>
              <a:ext uri="{FF2B5EF4-FFF2-40B4-BE49-F238E27FC236}">
                <a16:creationId xmlns:a16="http://schemas.microsoft.com/office/drawing/2014/main" id="{C02D4DBF-6ED9-09D2-F79D-25C82337E155}"/>
              </a:ext>
            </a:extLst>
          </p:cNvPr>
          <p:cNvSpPr txBox="1"/>
          <p:nvPr/>
        </p:nvSpPr>
        <p:spPr>
          <a:xfrm>
            <a:off x="3292630" y="4297900"/>
            <a:ext cx="2167581" cy="800219"/>
          </a:xfrm>
          <a:prstGeom prst="rect">
            <a:avLst/>
          </a:prstGeom>
          <a:solidFill>
            <a:srgbClr val="7030A0"/>
          </a:solidFill>
          <a:ln>
            <a:solidFill>
              <a:schemeClr val="accent1">
                <a:lumMod val="60000"/>
                <a:lumOff val="40000"/>
              </a:schemeClr>
            </a:solidFill>
          </a:ln>
        </p:spPr>
        <p:txBody>
          <a:bodyPr wrap="none" rtlCol="0">
            <a:spAutoFit/>
          </a:bodyPr>
          <a:lstStyle/>
          <a:p>
            <a:endParaRPr lang="en-AU" sz="1400" dirty="0"/>
          </a:p>
          <a:p>
            <a:r>
              <a:rPr lang="en-AU" sz="1400" dirty="0"/>
              <a:t>Plant Nutrient deficient</a:t>
            </a:r>
          </a:p>
          <a:p>
            <a:endParaRPr lang="en-AU" dirty="0"/>
          </a:p>
        </p:txBody>
      </p:sp>
      <p:cxnSp>
        <p:nvCxnSpPr>
          <p:cNvPr id="16" name="Straight Arrow Connector 15">
            <a:extLst>
              <a:ext uri="{FF2B5EF4-FFF2-40B4-BE49-F238E27FC236}">
                <a16:creationId xmlns:a16="http://schemas.microsoft.com/office/drawing/2014/main" id="{E8B68458-AEBF-4CDE-FB7C-AABBD76B69A6}"/>
              </a:ext>
            </a:extLst>
          </p:cNvPr>
          <p:cNvCxnSpPr/>
          <p:nvPr/>
        </p:nvCxnSpPr>
        <p:spPr>
          <a:xfrm flipH="1">
            <a:off x="2194560" y="5098119"/>
            <a:ext cx="1931388" cy="26324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205E7D4-727D-1B2F-FDA1-07D8D0A809C1}"/>
              </a:ext>
            </a:extLst>
          </p:cNvPr>
          <p:cNvCxnSpPr/>
          <p:nvPr/>
        </p:nvCxnSpPr>
        <p:spPr>
          <a:xfrm>
            <a:off x="10185009" y="3231373"/>
            <a:ext cx="410980" cy="134062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245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20675-D95D-4EAB-4E69-6E2C275A43C0}"/>
              </a:ext>
            </a:extLst>
          </p:cNvPr>
          <p:cNvSpPr>
            <a:spLocks noGrp="1"/>
          </p:cNvSpPr>
          <p:nvPr>
            <p:ph type="title"/>
          </p:nvPr>
        </p:nvSpPr>
        <p:spPr/>
        <p:txBody>
          <a:bodyPr/>
          <a:lstStyle/>
          <a:p>
            <a:pPr algn="ctr"/>
            <a:r>
              <a:rPr lang="en-AU" dirty="0">
                <a:solidFill>
                  <a:srgbClr val="FFFF00"/>
                </a:solidFill>
              </a:rPr>
              <a:t>CUTTING OF OLD FLOWER SPIKES</a:t>
            </a:r>
          </a:p>
        </p:txBody>
      </p:sp>
      <p:sp>
        <p:nvSpPr>
          <p:cNvPr id="3" name="TextBox 2">
            <a:extLst>
              <a:ext uri="{FF2B5EF4-FFF2-40B4-BE49-F238E27FC236}">
                <a16:creationId xmlns:a16="http://schemas.microsoft.com/office/drawing/2014/main" id="{258628A5-6E52-7EF4-0D69-C04E8AC46C2D}"/>
              </a:ext>
            </a:extLst>
          </p:cNvPr>
          <p:cNvSpPr txBox="1"/>
          <p:nvPr/>
        </p:nvSpPr>
        <p:spPr>
          <a:xfrm>
            <a:off x="1280160" y="1853248"/>
            <a:ext cx="184731" cy="369332"/>
          </a:xfrm>
          <a:prstGeom prst="rect">
            <a:avLst/>
          </a:prstGeom>
          <a:noFill/>
        </p:spPr>
        <p:txBody>
          <a:bodyPr wrap="none" rtlCol="0">
            <a:spAutoFit/>
          </a:bodyPr>
          <a:lstStyle/>
          <a:p>
            <a:endParaRPr lang="en-AU" dirty="0"/>
          </a:p>
        </p:txBody>
      </p:sp>
      <p:sp>
        <p:nvSpPr>
          <p:cNvPr id="5" name="AutoShape 2" descr="🙂">
            <a:extLst>
              <a:ext uri="{FF2B5EF4-FFF2-40B4-BE49-F238E27FC236}">
                <a16:creationId xmlns:a16="http://schemas.microsoft.com/office/drawing/2014/main" id="{FCA4EC2D-211F-B82A-CAAD-76FA444FD9FC}"/>
              </a:ext>
            </a:extLst>
          </p:cNvPr>
          <p:cNvSpPr>
            <a:spLocks noChangeAspect="1" noChangeArrowheads="1"/>
          </p:cNvSpPr>
          <p:nvPr/>
        </p:nvSpPr>
        <p:spPr bwMode="auto">
          <a:xfrm>
            <a:off x="16521113" y="46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6" name="Rectangle 3">
            <a:extLst>
              <a:ext uri="{FF2B5EF4-FFF2-40B4-BE49-F238E27FC236}">
                <a16:creationId xmlns:a16="http://schemas.microsoft.com/office/drawing/2014/main" id="{ABB69AEE-71A1-885E-D50E-709EE82FD3D1}"/>
              </a:ext>
            </a:extLst>
          </p:cNvPr>
          <p:cNvSpPr>
            <a:spLocks noChangeArrowheads="1"/>
          </p:cNvSpPr>
          <p:nvPr/>
        </p:nvSpPr>
        <p:spPr bwMode="auto">
          <a:xfrm rot="10800000" flipV="1">
            <a:off x="4325258" y="1197278"/>
            <a:ext cx="6734627" cy="12311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500" b="0" i="0" u="sng" strike="noStrike" cap="none" normalizeH="0" baseline="0" dirty="0">
                <a:ln>
                  <a:noFill/>
                </a:ln>
                <a:solidFill>
                  <a:srgbClr val="993366"/>
                </a:solidFill>
                <a:effectLst/>
                <a:latin typeface="Gotham Bold"/>
              </a:rPr>
              <a:t>Sterilize the Scissors</a:t>
            </a:r>
            <a:endParaRPr kumimoji="0" lang="en-US" altLang="en-US" sz="2500" b="1" i="0" u="sng" strike="noStrike" cap="none" normalizeH="0" baseline="0" dirty="0">
              <a:ln>
                <a:noFill/>
              </a:ln>
              <a:solidFill>
                <a:srgbClr val="242424"/>
              </a:solidFill>
              <a:effectLst/>
              <a:latin typeface="Gotham Ligh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42424"/>
                </a:solidFill>
                <a:effectLst/>
                <a:latin typeface="Gotham Bold"/>
              </a:rPr>
              <a:t>Before using the scissors, make sure they’ve been sanitized. This may seem like an unnecessary step, but it will help keep your orchids healthy by preventing viruses and other pathogens from being passed between orchids. Think of yourself as a sort of orchid doctor   </a:t>
            </a:r>
            <a:r>
              <a:rPr kumimoji="0" lang="en-US" altLang="en-US" sz="1900" b="0" i="0" u="none" strike="noStrike" cap="none" normalizeH="0" baseline="0" dirty="0">
                <a:ln>
                  <a:noFill/>
                </a:ln>
                <a:solidFill>
                  <a:srgbClr val="242424"/>
                </a:solidFill>
                <a:effectLst/>
                <a:latin typeface="Gotham Bold"/>
              </a:rPr>
              <a:t>      </a:t>
            </a:r>
            <a:r>
              <a:rPr kumimoji="0" lang="en-US" altLang="en-US" sz="1200" b="0" i="0" u="none" strike="noStrike" cap="none" normalizeH="0" baseline="0" dirty="0">
                <a:ln>
                  <a:noFill/>
                </a:ln>
                <a:solidFill>
                  <a:srgbClr val="242424"/>
                </a:solidFill>
                <a:effectLst/>
                <a:latin typeface="Gotham Bold"/>
              </a:rPr>
              <a:t>  There are two ways to accomplish this:  </a:t>
            </a:r>
            <a:r>
              <a:rPr kumimoji="0" lang="en-US" altLang="en-US" sz="1200" b="0" i="0" u="none" strike="noStrike" cap="none" normalizeH="0" baseline="0" dirty="0">
                <a:ln>
                  <a:noFill/>
                </a:ln>
                <a:solidFill>
                  <a:srgbClr val="FF0000"/>
                </a:solidFill>
                <a:effectLst/>
                <a:latin typeface="Gotham Bold"/>
              </a:rPr>
              <a:t>Trisodium Phosphate ( Available from Club shop) or a flame.</a:t>
            </a:r>
            <a:endParaRPr kumimoji="0" lang="en-US" altLang="en-US" sz="1800" b="0" i="0" u="none" strike="noStrike" cap="none" normalizeH="0" baseline="0" dirty="0">
              <a:ln>
                <a:noFill/>
              </a:ln>
              <a:solidFill>
                <a:srgbClr val="FF0000"/>
              </a:solidFill>
              <a:effectLst/>
              <a:latin typeface="Arial" panose="020B0604020202020204" pitchFamily="34" charset="0"/>
            </a:endParaRPr>
          </a:p>
        </p:txBody>
      </p:sp>
      <p:sp>
        <p:nvSpPr>
          <p:cNvPr id="7" name="AutoShape 4" descr="🙂">
            <a:extLst>
              <a:ext uri="{FF2B5EF4-FFF2-40B4-BE49-F238E27FC236}">
                <a16:creationId xmlns:a16="http://schemas.microsoft.com/office/drawing/2014/main" id="{B59117D6-9F8D-C1FA-9C31-B0687BBDE9F2}"/>
              </a:ext>
            </a:extLst>
          </p:cNvPr>
          <p:cNvSpPr>
            <a:spLocks noChangeAspect="1" noChangeArrowheads="1"/>
          </p:cNvSpPr>
          <p:nvPr/>
        </p:nvSpPr>
        <p:spPr bwMode="auto">
          <a:xfrm flipV="1">
            <a:off x="16673512" y="503237"/>
            <a:ext cx="2302933" cy="23029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pic>
        <p:nvPicPr>
          <p:cNvPr id="1030" name="Picture 6" descr="trimming-a-double-spike-orchid-trimming - where to cut the orchid flower spike">
            <a:extLst>
              <a:ext uri="{FF2B5EF4-FFF2-40B4-BE49-F238E27FC236}">
                <a16:creationId xmlns:a16="http://schemas.microsoft.com/office/drawing/2014/main" id="{5CC22587-C510-6663-2D69-23A9D5936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1" y="1330658"/>
            <a:ext cx="3554622" cy="53319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9707B0-0ED4-25A0-A0C8-A4268464B6FE}"/>
              </a:ext>
            </a:extLst>
          </p:cNvPr>
          <p:cNvSpPr txBox="1"/>
          <p:nvPr/>
        </p:nvSpPr>
        <p:spPr>
          <a:xfrm>
            <a:off x="4412342" y="4820087"/>
            <a:ext cx="4193777" cy="369332"/>
          </a:xfrm>
          <a:prstGeom prst="rect">
            <a:avLst/>
          </a:prstGeom>
          <a:noFill/>
          <a:ln>
            <a:solidFill>
              <a:srgbClr val="00B0F0"/>
            </a:solidFill>
          </a:ln>
        </p:spPr>
        <p:txBody>
          <a:bodyPr wrap="none" rtlCol="0">
            <a:spAutoFit/>
          </a:bodyPr>
          <a:lstStyle/>
          <a:p>
            <a:r>
              <a:rPr lang="en-AU" dirty="0"/>
              <a:t>Cut here 10mm or ½ inch from base</a:t>
            </a:r>
          </a:p>
        </p:txBody>
      </p:sp>
      <p:cxnSp>
        <p:nvCxnSpPr>
          <p:cNvPr id="9" name="Straight Arrow Connector 8">
            <a:extLst>
              <a:ext uri="{FF2B5EF4-FFF2-40B4-BE49-F238E27FC236}">
                <a16:creationId xmlns:a16="http://schemas.microsoft.com/office/drawing/2014/main" id="{D5650FBC-B2FC-8EB8-ACEB-70D407B31384}"/>
              </a:ext>
            </a:extLst>
          </p:cNvPr>
          <p:cNvCxnSpPr/>
          <p:nvPr/>
        </p:nvCxnSpPr>
        <p:spPr>
          <a:xfrm flipH="1">
            <a:off x="2119086" y="5189419"/>
            <a:ext cx="2293256" cy="65983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95AF444-55E7-B4A4-8A56-E27703738A76}"/>
              </a:ext>
            </a:extLst>
          </p:cNvPr>
          <p:cNvSpPr txBox="1"/>
          <p:nvPr/>
        </p:nvSpPr>
        <p:spPr>
          <a:xfrm>
            <a:off x="4412342" y="2569029"/>
            <a:ext cx="6303329" cy="369332"/>
          </a:xfrm>
          <a:prstGeom prst="rect">
            <a:avLst/>
          </a:prstGeom>
          <a:noFill/>
          <a:ln>
            <a:solidFill>
              <a:srgbClr val="FF0000"/>
            </a:solidFill>
          </a:ln>
        </p:spPr>
        <p:txBody>
          <a:bodyPr wrap="none" rtlCol="0">
            <a:spAutoFit/>
          </a:bodyPr>
          <a:lstStyle/>
          <a:p>
            <a:r>
              <a:rPr lang="en-AU" dirty="0"/>
              <a:t>Cut here above node for branching and more flowers</a:t>
            </a:r>
          </a:p>
        </p:txBody>
      </p:sp>
      <p:sp>
        <p:nvSpPr>
          <p:cNvPr id="13" name="TextBox 12">
            <a:extLst>
              <a:ext uri="{FF2B5EF4-FFF2-40B4-BE49-F238E27FC236}">
                <a16:creationId xmlns:a16="http://schemas.microsoft.com/office/drawing/2014/main" id="{8CA31EF6-2C3B-075F-FD1A-8CE2B62DF1B7}"/>
              </a:ext>
            </a:extLst>
          </p:cNvPr>
          <p:cNvSpPr txBox="1"/>
          <p:nvPr/>
        </p:nvSpPr>
        <p:spPr>
          <a:xfrm flipH="1">
            <a:off x="4325258" y="3309090"/>
            <a:ext cx="6502399" cy="1200329"/>
          </a:xfrm>
          <a:prstGeom prst="rect">
            <a:avLst/>
          </a:prstGeom>
          <a:noFill/>
          <a:ln>
            <a:solidFill>
              <a:srgbClr val="FF0000"/>
            </a:solidFill>
          </a:ln>
        </p:spPr>
        <p:txBody>
          <a:bodyPr wrap="square" rtlCol="0">
            <a:spAutoFit/>
          </a:bodyPr>
          <a:lstStyle/>
          <a:p>
            <a:r>
              <a:rPr lang="en-AU" dirty="0">
                <a:solidFill>
                  <a:srgbClr val="FFFF00"/>
                </a:solidFill>
              </a:rPr>
              <a:t>I </a:t>
            </a:r>
            <a:r>
              <a:rPr lang="en-AU" u="sng" dirty="0">
                <a:solidFill>
                  <a:srgbClr val="FFFF00"/>
                </a:solidFill>
              </a:rPr>
              <a:t>DON’T RECOMMEND </a:t>
            </a:r>
            <a:r>
              <a:rPr lang="en-AU" dirty="0">
                <a:solidFill>
                  <a:srgbClr val="FFFF00"/>
                </a:solidFill>
              </a:rPr>
              <a:t>CUTTING AT THE NODE, AS THIS WILL PRODUCE MORE FLOWERS, AND THE PLANT NEEDS ITS NORMAL DORMANT PERIOD TO RECOVER.   THIS WILL ONLY STRESS THE PLANT MORE </a:t>
            </a:r>
          </a:p>
        </p:txBody>
      </p:sp>
      <p:cxnSp>
        <p:nvCxnSpPr>
          <p:cNvPr id="11" name="Straight Arrow Connector 10">
            <a:extLst>
              <a:ext uri="{FF2B5EF4-FFF2-40B4-BE49-F238E27FC236}">
                <a16:creationId xmlns:a16="http://schemas.microsoft.com/office/drawing/2014/main" id="{7DA99D60-0E0B-87CA-AB00-EF2F8D17B040}"/>
              </a:ext>
            </a:extLst>
          </p:cNvPr>
          <p:cNvCxnSpPr>
            <a:stCxn id="10" idx="1"/>
          </p:cNvCxnSpPr>
          <p:nvPr/>
        </p:nvCxnSpPr>
        <p:spPr>
          <a:xfrm flipH="1">
            <a:off x="2917371" y="2753695"/>
            <a:ext cx="1494971" cy="5247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669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2BADE-4174-6AE5-F52D-EEB494EFC110}"/>
              </a:ext>
            </a:extLst>
          </p:cNvPr>
          <p:cNvSpPr>
            <a:spLocks noGrp="1"/>
          </p:cNvSpPr>
          <p:nvPr>
            <p:ph type="title"/>
          </p:nvPr>
        </p:nvSpPr>
        <p:spPr/>
        <p:txBody>
          <a:bodyPr/>
          <a:lstStyle/>
          <a:p>
            <a:pPr algn="ctr"/>
            <a:r>
              <a:rPr lang="en-AU" dirty="0">
                <a:solidFill>
                  <a:srgbClr val="FFFF00"/>
                </a:solidFill>
              </a:rPr>
              <a:t> DISEASES OF PHALAENOPSIS</a:t>
            </a:r>
          </a:p>
        </p:txBody>
      </p:sp>
      <p:sp>
        <p:nvSpPr>
          <p:cNvPr id="4" name="TextBox 3">
            <a:extLst>
              <a:ext uri="{FF2B5EF4-FFF2-40B4-BE49-F238E27FC236}">
                <a16:creationId xmlns:a16="http://schemas.microsoft.com/office/drawing/2014/main" id="{90A4ABDF-F5FF-42BE-E9B8-B8C8B6B79719}"/>
              </a:ext>
            </a:extLst>
          </p:cNvPr>
          <p:cNvSpPr txBox="1"/>
          <p:nvPr/>
        </p:nvSpPr>
        <p:spPr>
          <a:xfrm>
            <a:off x="1051559" y="1494448"/>
            <a:ext cx="6098344" cy="1754326"/>
          </a:xfrm>
          <a:prstGeom prst="rect">
            <a:avLst/>
          </a:prstGeom>
          <a:noFill/>
        </p:spPr>
        <p:txBody>
          <a:bodyPr wrap="square">
            <a:spAutoFit/>
          </a:bodyPr>
          <a:lstStyle/>
          <a:p>
            <a:r>
              <a:rPr lang="en-AU" b="0" i="0" dirty="0">
                <a:solidFill>
                  <a:schemeClr val="accent1">
                    <a:lumMod val="40000"/>
                    <a:lumOff val="60000"/>
                  </a:schemeClr>
                </a:solidFill>
                <a:effectLst/>
                <a:latin typeface="Google Sans"/>
              </a:rPr>
              <a:t>Anthracnose and phytophthora </a:t>
            </a:r>
            <a:r>
              <a:rPr lang="en-AU" b="0" i="0" dirty="0">
                <a:solidFill>
                  <a:srgbClr val="FFFF00"/>
                </a:solidFill>
                <a:effectLst/>
                <a:latin typeface="Google Sans"/>
              </a:rPr>
              <a:t>(also called </a:t>
            </a:r>
            <a:r>
              <a:rPr lang="en-AU" b="1" i="0" u="sng" dirty="0">
                <a:solidFill>
                  <a:schemeClr val="accent1">
                    <a:lumMod val="40000"/>
                    <a:lumOff val="60000"/>
                  </a:schemeClr>
                </a:solidFill>
                <a:effectLst/>
                <a:latin typeface="Google Sans"/>
              </a:rPr>
              <a:t>black rot or black </a:t>
            </a:r>
            <a:r>
              <a:rPr lang="en-AU" b="1" i="0" dirty="0">
                <a:solidFill>
                  <a:schemeClr val="accent1">
                    <a:lumMod val="40000"/>
                    <a:lumOff val="60000"/>
                  </a:schemeClr>
                </a:solidFill>
                <a:effectLst/>
                <a:latin typeface="Google Sans"/>
              </a:rPr>
              <a:t>spot</a:t>
            </a:r>
            <a:r>
              <a:rPr lang="en-AU" b="0" i="0" dirty="0">
                <a:solidFill>
                  <a:srgbClr val="FFFF00"/>
                </a:solidFill>
                <a:effectLst/>
                <a:latin typeface="Google Sans"/>
              </a:rPr>
              <a:t>) are common fungal diseases affecting orchids. Anthracnose usually exhibits a problem by leaves turning black from the tips toward the base. </a:t>
            </a:r>
            <a:r>
              <a:rPr lang="en-AU" b="1" i="0" dirty="0">
                <a:solidFill>
                  <a:schemeClr val="accent1">
                    <a:lumMod val="40000"/>
                    <a:lumOff val="60000"/>
                  </a:schemeClr>
                </a:solidFill>
                <a:effectLst/>
                <a:latin typeface="Google Sans"/>
              </a:rPr>
              <a:t>Phytophthora</a:t>
            </a:r>
            <a:r>
              <a:rPr lang="en-AU" b="0" i="0" dirty="0">
                <a:solidFill>
                  <a:srgbClr val="FFFF00"/>
                </a:solidFill>
                <a:effectLst/>
                <a:latin typeface="Google Sans"/>
              </a:rPr>
              <a:t> is often </a:t>
            </a:r>
            <a:r>
              <a:rPr lang="en-AU" b="0" i="0" dirty="0">
                <a:solidFill>
                  <a:schemeClr val="accent1">
                    <a:lumMod val="40000"/>
                    <a:lumOff val="60000"/>
                  </a:schemeClr>
                </a:solidFill>
                <a:effectLst/>
                <a:latin typeface="Google Sans"/>
              </a:rPr>
              <a:t>displayed</a:t>
            </a:r>
            <a:r>
              <a:rPr lang="en-AU" b="0" i="0" dirty="0">
                <a:solidFill>
                  <a:srgbClr val="FFFF00"/>
                </a:solidFill>
                <a:effectLst/>
                <a:latin typeface="Google Sans"/>
              </a:rPr>
              <a:t> as </a:t>
            </a:r>
            <a:r>
              <a:rPr lang="en-AU" b="1" i="0" dirty="0">
                <a:solidFill>
                  <a:schemeClr val="accent1">
                    <a:lumMod val="40000"/>
                    <a:lumOff val="60000"/>
                  </a:schemeClr>
                </a:solidFill>
                <a:effectLst/>
                <a:latin typeface="Google Sans"/>
              </a:rPr>
              <a:t>dark lesions </a:t>
            </a:r>
            <a:r>
              <a:rPr lang="en-AU" b="0" i="0" dirty="0">
                <a:solidFill>
                  <a:srgbClr val="FFFF00"/>
                </a:solidFill>
                <a:effectLst/>
                <a:latin typeface="Google Sans"/>
              </a:rPr>
              <a:t>on the</a:t>
            </a:r>
            <a:r>
              <a:rPr lang="en-AU" b="0" i="0" dirty="0">
                <a:solidFill>
                  <a:schemeClr val="accent1">
                    <a:lumMod val="40000"/>
                    <a:lumOff val="60000"/>
                  </a:schemeClr>
                </a:solidFill>
                <a:effectLst/>
                <a:latin typeface="Google Sans"/>
              </a:rPr>
              <a:t> leaves </a:t>
            </a:r>
            <a:r>
              <a:rPr lang="en-AU" b="0" i="0" dirty="0">
                <a:solidFill>
                  <a:srgbClr val="FFFF00"/>
                </a:solidFill>
                <a:effectLst/>
                <a:latin typeface="Google Sans"/>
              </a:rPr>
              <a:t>that grow larger and spread toward the roots.</a:t>
            </a:r>
            <a:endParaRPr lang="en-AU" dirty="0">
              <a:solidFill>
                <a:srgbClr val="FFFF00"/>
              </a:solidFill>
            </a:endParaRPr>
          </a:p>
        </p:txBody>
      </p:sp>
      <p:pic>
        <p:nvPicPr>
          <p:cNvPr id="5" name="Picture 4">
            <a:extLst>
              <a:ext uri="{FF2B5EF4-FFF2-40B4-BE49-F238E27FC236}">
                <a16:creationId xmlns:a16="http://schemas.microsoft.com/office/drawing/2014/main" id="{82E88919-3013-AEBF-36A8-78F81659F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872" y="1798491"/>
            <a:ext cx="2366992" cy="1584064"/>
          </a:xfrm>
          <a:prstGeom prst="rect">
            <a:avLst/>
          </a:prstGeom>
        </p:spPr>
      </p:pic>
      <p:sp>
        <p:nvSpPr>
          <p:cNvPr id="6" name="TextBox 5">
            <a:extLst>
              <a:ext uri="{FF2B5EF4-FFF2-40B4-BE49-F238E27FC236}">
                <a16:creationId xmlns:a16="http://schemas.microsoft.com/office/drawing/2014/main" id="{63760134-F502-DA45-8032-A0C64B1E5886}"/>
              </a:ext>
            </a:extLst>
          </p:cNvPr>
          <p:cNvSpPr txBox="1"/>
          <p:nvPr/>
        </p:nvSpPr>
        <p:spPr>
          <a:xfrm>
            <a:off x="1051559" y="3441680"/>
            <a:ext cx="6098344" cy="3416320"/>
          </a:xfrm>
          <a:prstGeom prst="rect">
            <a:avLst/>
          </a:prstGeom>
          <a:noFill/>
        </p:spPr>
        <p:txBody>
          <a:bodyPr wrap="square">
            <a:spAutoFit/>
          </a:bodyPr>
          <a:lstStyle/>
          <a:p>
            <a:pPr algn="l"/>
            <a:r>
              <a:rPr lang="en-AU" b="1" u="sng" dirty="0">
                <a:solidFill>
                  <a:schemeClr val="accent1">
                    <a:lumMod val="40000"/>
                    <a:lumOff val="60000"/>
                  </a:schemeClr>
                </a:solidFill>
                <a:effectLst/>
                <a:latin typeface="PT Sans" panose="020B0503020203020204" pitchFamily="34" charset="0"/>
              </a:rPr>
              <a:t>Bacterial Soft &amp; Brown Rot </a:t>
            </a:r>
            <a:r>
              <a:rPr lang="en-AU" b="1" dirty="0">
                <a:solidFill>
                  <a:srgbClr val="FFFF00"/>
                </a:solidFill>
                <a:effectLst/>
                <a:latin typeface="PT Sans" panose="020B0503020203020204" pitchFamily="34" charset="0"/>
              </a:rPr>
              <a:t>- Pectobacterium (syn. Erwinia)</a:t>
            </a:r>
          </a:p>
          <a:p>
            <a:br>
              <a:rPr lang="en-AU" dirty="0">
                <a:solidFill>
                  <a:srgbClr val="FFFF00"/>
                </a:solidFill>
              </a:rPr>
            </a:br>
            <a:r>
              <a:rPr lang="en-AU" b="1" i="0" dirty="0">
                <a:solidFill>
                  <a:srgbClr val="FFFF00"/>
                </a:solidFill>
                <a:effectLst/>
                <a:latin typeface="Open Sans" panose="020B0606030504020204" pitchFamily="34" charset="0"/>
              </a:rPr>
              <a:t>Symptoms:</a:t>
            </a:r>
            <a:r>
              <a:rPr lang="en-AU" b="0" i="0" dirty="0">
                <a:solidFill>
                  <a:srgbClr val="FFFF00"/>
                </a:solidFill>
                <a:effectLst/>
                <a:latin typeface="Open Sans" panose="020B0606030504020204" pitchFamily="34" charset="0"/>
              </a:rPr>
              <a:t> </a:t>
            </a:r>
            <a:r>
              <a:rPr lang="en-AU" b="1" i="0" dirty="0">
                <a:solidFill>
                  <a:schemeClr val="accent1">
                    <a:lumMod val="40000"/>
                    <a:lumOff val="60000"/>
                  </a:schemeClr>
                </a:solidFill>
                <a:effectLst/>
                <a:latin typeface="Open Sans" panose="020B0606030504020204" pitchFamily="34" charset="0"/>
              </a:rPr>
              <a:t>Small water-soaked spots appear on the leaves</a:t>
            </a:r>
            <a:r>
              <a:rPr lang="en-AU" b="0" i="0" dirty="0">
                <a:solidFill>
                  <a:srgbClr val="FFFF00"/>
                </a:solidFill>
                <a:effectLst/>
                <a:latin typeface="Open Sans" panose="020B0606030504020204" pitchFamily="34" charset="0"/>
              </a:rPr>
              <a:t> and </a:t>
            </a:r>
            <a:r>
              <a:rPr lang="en-AU" b="1" i="0" dirty="0">
                <a:solidFill>
                  <a:schemeClr val="accent1">
                    <a:lumMod val="40000"/>
                    <a:lumOff val="60000"/>
                  </a:schemeClr>
                </a:solidFill>
                <a:effectLst/>
                <a:latin typeface="Open Sans" panose="020B0606030504020204" pitchFamily="34" charset="0"/>
              </a:rPr>
              <a:t>often are surrounded by yellow halos</a:t>
            </a:r>
            <a:r>
              <a:rPr lang="en-AU" b="0" i="0" dirty="0">
                <a:solidFill>
                  <a:srgbClr val="FFFF00"/>
                </a:solidFill>
                <a:effectLst/>
                <a:latin typeface="Open Sans" panose="020B0606030504020204" pitchFamily="34" charset="0"/>
              </a:rPr>
              <a:t>. If unchecked, the infection will rapidly rot the leaves and roots and spread more slowly into the rhizomes or pseudobulbs. This </a:t>
            </a:r>
            <a:r>
              <a:rPr lang="en-AU" b="1" i="0" dirty="0">
                <a:solidFill>
                  <a:schemeClr val="accent1">
                    <a:lumMod val="40000"/>
                    <a:lumOff val="60000"/>
                  </a:schemeClr>
                </a:solidFill>
                <a:effectLst/>
                <a:latin typeface="Open Sans" panose="020B0606030504020204" pitchFamily="34" charset="0"/>
              </a:rPr>
              <a:t>wet rot may have a foul odour </a:t>
            </a:r>
            <a:r>
              <a:rPr lang="en-AU" b="0" i="0" dirty="0">
                <a:solidFill>
                  <a:srgbClr val="FFFF00"/>
                </a:solidFill>
                <a:effectLst/>
                <a:latin typeface="Open Sans" panose="020B0606030504020204" pitchFamily="34" charset="0"/>
              </a:rPr>
              <a:t>and has a </a:t>
            </a:r>
            <a:r>
              <a:rPr lang="en-AU" b="1" i="0" dirty="0">
                <a:solidFill>
                  <a:schemeClr val="accent1">
                    <a:lumMod val="40000"/>
                    <a:lumOff val="60000"/>
                  </a:schemeClr>
                </a:solidFill>
                <a:effectLst/>
                <a:latin typeface="Open Sans" panose="020B0606030504020204" pitchFamily="34" charset="0"/>
              </a:rPr>
              <a:t>water soaked </a:t>
            </a:r>
            <a:r>
              <a:rPr lang="en-AU" b="0" i="0" dirty="0">
                <a:solidFill>
                  <a:srgbClr val="FFFF00"/>
                </a:solidFill>
                <a:effectLst/>
                <a:latin typeface="Open Sans" panose="020B0606030504020204" pitchFamily="34" charset="0"/>
              </a:rPr>
              <a:t>appearance.</a:t>
            </a:r>
            <a:br>
              <a:rPr lang="en-AU" dirty="0">
                <a:solidFill>
                  <a:srgbClr val="FFFF00"/>
                </a:solidFill>
              </a:rPr>
            </a:br>
            <a:r>
              <a:rPr lang="en-AU" dirty="0">
                <a:solidFill>
                  <a:srgbClr val="FFFF00"/>
                </a:solidFill>
                <a:latin typeface="Open Sans" panose="020B0606030504020204" pitchFamily="34" charset="0"/>
              </a:rPr>
              <a:t>The Fungus</a:t>
            </a:r>
            <a:r>
              <a:rPr lang="en-AU" b="0" i="0" dirty="0">
                <a:solidFill>
                  <a:srgbClr val="FFFF00"/>
                </a:solidFill>
                <a:effectLst/>
                <a:latin typeface="Open Sans" panose="020B0606030504020204" pitchFamily="34" charset="0"/>
              </a:rPr>
              <a:t> Disease spreads so rapidly that plants may be completely rotted in 2 to 3 days. The bacteria are opportunistic organisms that can enter through wounds.</a:t>
            </a:r>
            <a:endParaRPr lang="en-AU" dirty="0">
              <a:solidFill>
                <a:srgbClr val="FFFF00"/>
              </a:solidFill>
            </a:endParaRPr>
          </a:p>
        </p:txBody>
      </p:sp>
      <p:pic>
        <p:nvPicPr>
          <p:cNvPr id="7" name="Picture 6">
            <a:extLst>
              <a:ext uri="{FF2B5EF4-FFF2-40B4-BE49-F238E27FC236}">
                <a16:creationId xmlns:a16="http://schemas.microsoft.com/office/drawing/2014/main" id="{15B4010F-4A4C-EF55-886A-BC9ACC0B2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5060" y="4475760"/>
            <a:ext cx="2619375" cy="1743075"/>
          </a:xfrm>
          <a:prstGeom prst="rect">
            <a:avLst/>
          </a:prstGeom>
        </p:spPr>
      </p:pic>
      <p:sp>
        <p:nvSpPr>
          <p:cNvPr id="3" name="TextBox 2">
            <a:extLst>
              <a:ext uri="{FF2B5EF4-FFF2-40B4-BE49-F238E27FC236}">
                <a16:creationId xmlns:a16="http://schemas.microsoft.com/office/drawing/2014/main" id="{D5F7791D-DF8F-B1E4-3395-3DC01A015F7A}"/>
              </a:ext>
            </a:extLst>
          </p:cNvPr>
          <p:cNvSpPr txBox="1"/>
          <p:nvPr/>
        </p:nvSpPr>
        <p:spPr>
          <a:xfrm>
            <a:off x="7237306" y="3744491"/>
            <a:ext cx="3074881" cy="369332"/>
          </a:xfrm>
          <a:prstGeom prst="rect">
            <a:avLst/>
          </a:prstGeom>
          <a:noFill/>
          <a:ln>
            <a:solidFill>
              <a:srgbClr val="00B0F0"/>
            </a:solidFill>
          </a:ln>
        </p:spPr>
        <p:txBody>
          <a:bodyPr wrap="none" rtlCol="0">
            <a:spAutoFit/>
          </a:bodyPr>
          <a:lstStyle/>
          <a:p>
            <a:r>
              <a:rPr lang="en-AU" dirty="0"/>
              <a:t>Bacterial Soft &amp; Brown Rot</a:t>
            </a:r>
          </a:p>
        </p:txBody>
      </p:sp>
      <p:cxnSp>
        <p:nvCxnSpPr>
          <p:cNvPr id="9" name="Straight Arrow Connector 8">
            <a:extLst>
              <a:ext uri="{FF2B5EF4-FFF2-40B4-BE49-F238E27FC236}">
                <a16:creationId xmlns:a16="http://schemas.microsoft.com/office/drawing/2014/main" id="{408587C5-497A-2683-3DCC-73C62CD87944}"/>
              </a:ext>
            </a:extLst>
          </p:cNvPr>
          <p:cNvCxnSpPr/>
          <p:nvPr/>
        </p:nvCxnSpPr>
        <p:spPr>
          <a:xfrm>
            <a:off x="8600368" y="4113823"/>
            <a:ext cx="174378" cy="103601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13161D9-287A-092E-7558-151D1CB1F683}"/>
              </a:ext>
            </a:extLst>
          </p:cNvPr>
          <p:cNvSpPr txBox="1"/>
          <p:nvPr/>
        </p:nvSpPr>
        <p:spPr>
          <a:xfrm>
            <a:off x="7149903" y="1253593"/>
            <a:ext cx="3507692" cy="369332"/>
          </a:xfrm>
          <a:prstGeom prst="rect">
            <a:avLst/>
          </a:prstGeom>
          <a:noFill/>
          <a:ln>
            <a:solidFill>
              <a:srgbClr val="00B0F0"/>
            </a:solidFill>
          </a:ln>
        </p:spPr>
        <p:txBody>
          <a:bodyPr wrap="none" rtlCol="0">
            <a:spAutoFit/>
          </a:bodyPr>
          <a:lstStyle/>
          <a:p>
            <a:r>
              <a:rPr lang="en-AU" dirty="0"/>
              <a:t>Black rot or Black Spot Fungus</a:t>
            </a:r>
          </a:p>
        </p:txBody>
      </p:sp>
      <p:cxnSp>
        <p:nvCxnSpPr>
          <p:cNvPr id="12" name="Straight Arrow Connector 11">
            <a:extLst>
              <a:ext uri="{FF2B5EF4-FFF2-40B4-BE49-F238E27FC236}">
                <a16:creationId xmlns:a16="http://schemas.microsoft.com/office/drawing/2014/main" id="{77E8EB0D-4B41-4079-D4AE-6B08160A2949}"/>
              </a:ext>
            </a:extLst>
          </p:cNvPr>
          <p:cNvCxnSpPr/>
          <p:nvPr/>
        </p:nvCxnSpPr>
        <p:spPr>
          <a:xfrm flipH="1">
            <a:off x="8903749" y="1622925"/>
            <a:ext cx="296522" cy="96759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885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DC6B-2F73-2434-B8A4-5C62B7CC39BE}"/>
              </a:ext>
            </a:extLst>
          </p:cNvPr>
          <p:cNvSpPr>
            <a:spLocks noGrp="1"/>
          </p:cNvSpPr>
          <p:nvPr>
            <p:ph type="title"/>
          </p:nvPr>
        </p:nvSpPr>
        <p:spPr/>
        <p:txBody>
          <a:bodyPr/>
          <a:lstStyle/>
          <a:p>
            <a:pPr algn="ctr"/>
            <a:r>
              <a:rPr lang="en-AU" dirty="0">
                <a:solidFill>
                  <a:srgbClr val="FFFF00"/>
                </a:solidFill>
              </a:rPr>
              <a:t>TREATMENT FOR SOFT AND BROWN ROT ON PHALAENOPSIS </a:t>
            </a:r>
          </a:p>
        </p:txBody>
      </p:sp>
      <p:sp>
        <p:nvSpPr>
          <p:cNvPr id="4" name="TextBox 3">
            <a:extLst>
              <a:ext uri="{FF2B5EF4-FFF2-40B4-BE49-F238E27FC236}">
                <a16:creationId xmlns:a16="http://schemas.microsoft.com/office/drawing/2014/main" id="{57CEEBDB-A428-C780-57F4-2D3E113A499E}"/>
              </a:ext>
            </a:extLst>
          </p:cNvPr>
          <p:cNvSpPr txBox="1"/>
          <p:nvPr/>
        </p:nvSpPr>
        <p:spPr>
          <a:xfrm>
            <a:off x="545129" y="2101641"/>
            <a:ext cx="6345532" cy="4031873"/>
          </a:xfrm>
          <a:prstGeom prst="rect">
            <a:avLst/>
          </a:prstGeom>
          <a:noFill/>
        </p:spPr>
        <p:txBody>
          <a:bodyPr wrap="square">
            <a:spAutoFit/>
          </a:bodyPr>
          <a:lstStyle/>
          <a:p>
            <a:r>
              <a:rPr lang="en-AU" sz="1600" b="1" i="0" dirty="0">
                <a:solidFill>
                  <a:srgbClr val="FFFF00"/>
                </a:solidFill>
                <a:effectLst/>
                <a:latin typeface="Open Sans" panose="020B0606030504020204" pitchFamily="34" charset="0"/>
              </a:rPr>
              <a:t>Treatment:</a:t>
            </a:r>
            <a:r>
              <a:rPr lang="en-AU" sz="1600" b="0" i="0" dirty="0">
                <a:solidFill>
                  <a:srgbClr val="FFFF00"/>
                </a:solidFill>
                <a:effectLst/>
                <a:latin typeface="Open Sans" panose="020B0606030504020204" pitchFamily="34" charset="0"/>
              </a:rPr>
              <a:t> Immediately </a:t>
            </a:r>
            <a:r>
              <a:rPr lang="en-AU" sz="1600" b="1" i="0" dirty="0">
                <a:solidFill>
                  <a:schemeClr val="accent1">
                    <a:lumMod val="40000"/>
                    <a:lumOff val="60000"/>
                  </a:schemeClr>
                </a:solidFill>
                <a:effectLst/>
                <a:latin typeface="Open Sans" panose="020B0606030504020204" pitchFamily="34" charset="0"/>
              </a:rPr>
              <a:t>remove infected tissue </a:t>
            </a:r>
            <a:r>
              <a:rPr lang="en-AU" sz="1600" b="0" i="0" dirty="0">
                <a:solidFill>
                  <a:srgbClr val="FFFF00"/>
                </a:solidFill>
                <a:effectLst/>
                <a:latin typeface="Open Sans" panose="020B0606030504020204" pitchFamily="34" charset="0"/>
              </a:rPr>
              <a:t>using a sterile instrument, seal area with a combination of </a:t>
            </a:r>
            <a:r>
              <a:rPr lang="en-AU" sz="1600" b="1" i="0" u="sng" dirty="0">
                <a:solidFill>
                  <a:schemeClr val="accent1">
                    <a:lumMod val="40000"/>
                    <a:lumOff val="60000"/>
                  </a:schemeClr>
                </a:solidFill>
                <a:effectLst/>
                <a:latin typeface="Open Sans" panose="020B0606030504020204" pitchFamily="34" charset="0"/>
              </a:rPr>
              <a:t>Mancozeb and Ground Cinnamon</a:t>
            </a:r>
            <a:r>
              <a:rPr lang="en-AU" sz="1600" b="0" i="0" dirty="0">
                <a:solidFill>
                  <a:srgbClr val="FFFF00"/>
                </a:solidFill>
                <a:effectLst/>
                <a:latin typeface="Open Sans" panose="020B0606030504020204" pitchFamily="34" charset="0"/>
              </a:rPr>
              <a:t>.   </a:t>
            </a:r>
            <a:r>
              <a:rPr lang="en-AU" sz="1600" b="0" i="0" dirty="0">
                <a:solidFill>
                  <a:schemeClr val="accent1">
                    <a:lumMod val="40000"/>
                    <a:lumOff val="60000"/>
                  </a:schemeClr>
                </a:solidFill>
                <a:effectLst/>
                <a:latin typeface="Open Sans" panose="020B0606030504020204" pitchFamily="34" charset="0"/>
              </a:rPr>
              <a:t>Spray bactericides </a:t>
            </a:r>
            <a:r>
              <a:rPr lang="en-AU" sz="1600" b="1" i="0" u="sng" dirty="0">
                <a:solidFill>
                  <a:srgbClr val="FF0000"/>
                </a:solidFill>
                <a:effectLst/>
                <a:latin typeface="Open Sans" panose="020B0606030504020204" pitchFamily="34" charset="0"/>
              </a:rPr>
              <a:t>Steri-Max</a:t>
            </a:r>
            <a:r>
              <a:rPr lang="en-AU" sz="1600" b="1" i="0" u="sng" dirty="0">
                <a:solidFill>
                  <a:srgbClr val="FFFF00"/>
                </a:solidFill>
                <a:effectLst/>
                <a:latin typeface="Open Sans" panose="020B0606030504020204" pitchFamily="34" charset="0"/>
              </a:rPr>
              <a:t>, </a:t>
            </a:r>
            <a:r>
              <a:rPr lang="en-AU" sz="1600" b="1" i="0" u="sng" dirty="0">
                <a:solidFill>
                  <a:srgbClr val="FFC000"/>
                </a:solidFill>
                <a:effectLst/>
                <a:latin typeface="Open Sans" panose="020B0606030504020204" pitchFamily="34" charset="0"/>
              </a:rPr>
              <a:t>Path-X</a:t>
            </a:r>
            <a:r>
              <a:rPr lang="en-AU" sz="1600" b="1" i="0" u="sng" dirty="0">
                <a:solidFill>
                  <a:srgbClr val="FFFF00"/>
                </a:solidFill>
                <a:effectLst/>
                <a:latin typeface="Open Sans" panose="020B0606030504020204" pitchFamily="34" charset="0"/>
              </a:rPr>
              <a:t> </a:t>
            </a:r>
            <a:r>
              <a:rPr lang="en-AU" sz="1600" b="0" i="0" dirty="0">
                <a:solidFill>
                  <a:srgbClr val="FFFF00"/>
                </a:solidFill>
                <a:effectLst/>
                <a:latin typeface="Open Sans" panose="020B0606030504020204" pitchFamily="34" charset="0"/>
              </a:rPr>
              <a:t>or </a:t>
            </a:r>
            <a:r>
              <a:rPr lang="en-AU" sz="1600" b="0" i="0" dirty="0">
                <a:solidFill>
                  <a:srgbClr val="00B0F0"/>
                </a:solidFill>
                <a:effectLst/>
                <a:latin typeface="Open Sans" panose="020B0606030504020204" pitchFamily="34" charset="0"/>
              </a:rPr>
              <a:t>Alginox</a:t>
            </a:r>
            <a:r>
              <a:rPr lang="en-AU" sz="1600" b="0" i="0" dirty="0">
                <a:solidFill>
                  <a:srgbClr val="FFFF00"/>
                </a:solidFill>
                <a:effectLst/>
                <a:latin typeface="Open Sans" panose="020B0606030504020204" pitchFamily="34" charset="0"/>
              </a:rPr>
              <a:t>. on infected and adjacent plants following label instructions of a 1ml/1ltr.</a:t>
            </a:r>
          </a:p>
          <a:p>
            <a:endParaRPr lang="en-AU" sz="1600" dirty="0">
              <a:solidFill>
                <a:srgbClr val="FFFF00"/>
              </a:solidFill>
              <a:latin typeface="Open Sans" panose="020B0606030504020204" pitchFamily="34" charset="0"/>
            </a:endParaRPr>
          </a:p>
          <a:p>
            <a:r>
              <a:rPr lang="en-AU" sz="1600" b="1" i="0" u="sng" dirty="0">
                <a:solidFill>
                  <a:schemeClr val="accent1">
                    <a:lumMod val="40000"/>
                    <a:lumOff val="60000"/>
                  </a:schemeClr>
                </a:solidFill>
                <a:effectLst/>
                <a:latin typeface="Open Sans" panose="020B0606030504020204" pitchFamily="34" charset="0"/>
              </a:rPr>
              <a:t>Spray monthly </a:t>
            </a:r>
            <a:r>
              <a:rPr lang="en-AU" sz="1600" b="0" i="0" dirty="0">
                <a:solidFill>
                  <a:srgbClr val="FFFF00"/>
                </a:solidFill>
                <a:effectLst/>
                <a:latin typeface="Open Sans" panose="020B0606030504020204" pitchFamily="34" charset="0"/>
              </a:rPr>
              <a:t>with a good  broad-spectrum fungicide like</a:t>
            </a:r>
          </a:p>
          <a:p>
            <a:r>
              <a:rPr lang="en-AU" sz="1600" b="1" u="sng" dirty="0">
                <a:solidFill>
                  <a:schemeClr val="accent1">
                    <a:lumMod val="40000"/>
                    <a:lumOff val="60000"/>
                  </a:schemeClr>
                </a:solidFill>
                <a:latin typeface="Open Sans" panose="020B0606030504020204" pitchFamily="34" charset="0"/>
              </a:rPr>
              <a:t>BanRot WP400 or Tombstone</a:t>
            </a:r>
            <a:r>
              <a:rPr lang="en-AU" sz="1600" b="1" i="0" u="sng" dirty="0">
                <a:solidFill>
                  <a:schemeClr val="accent1">
                    <a:lumMod val="40000"/>
                    <a:lumOff val="60000"/>
                  </a:schemeClr>
                </a:solidFill>
                <a:effectLst/>
                <a:latin typeface="Open Sans" panose="020B0606030504020204" pitchFamily="34" charset="0"/>
              </a:rPr>
              <a:t> </a:t>
            </a:r>
          </a:p>
          <a:p>
            <a:br>
              <a:rPr lang="en-AU" sz="1600" dirty="0">
                <a:solidFill>
                  <a:srgbClr val="FFFF00"/>
                </a:solidFill>
              </a:rPr>
            </a:br>
            <a:r>
              <a:rPr lang="en-AU" sz="1600" b="1" i="0" dirty="0">
                <a:solidFill>
                  <a:srgbClr val="FFFF00"/>
                </a:solidFill>
                <a:effectLst/>
                <a:latin typeface="Open Sans" panose="020B0606030504020204" pitchFamily="34" charset="0"/>
              </a:rPr>
              <a:t>Prevention:</a:t>
            </a:r>
            <a:r>
              <a:rPr lang="en-AU" sz="1600" b="0" i="0" dirty="0">
                <a:solidFill>
                  <a:srgbClr val="FFFF00"/>
                </a:solidFill>
                <a:effectLst/>
                <a:latin typeface="Open Sans" panose="020B0606030504020204" pitchFamily="34" charset="0"/>
              </a:rPr>
              <a:t>  The disease is spread by </a:t>
            </a:r>
            <a:r>
              <a:rPr lang="en-AU" sz="1600" b="1" i="0" dirty="0">
                <a:solidFill>
                  <a:schemeClr val="accent1">
                    <a:lumMod val="40000"/>
                    <a:lumOff val="60000"/>
                  </a:schemeClr>
                </a:solidFill>
                <a:effectLst/>
                <a:latin typeface="Open Sans" panose="020B0606030504020204" pitchFamily="34" charset="0"/>
              </a:rPr>
              <a:t>splashing water </a:t>
            </a:r>
            <a:r>
              <a:rPr lang="en-AU" sz="1600" b="0" i="0" dirty="0">
                <a:solidFill>
                  <a:srgbClr val="FFFF00"/>
                </a:solidFill>
                <a:effectLst/>
                <a:latin typeface="Open Sans" panose="020B0606030504020204" pitchFamily="34" charset="0"/>
              </a:rPr>
              <a:t>so </a:t>
            </a:r>
            <a:r>
              <a:rPr lang="en-AU" sz="1600" b="0" i="0" dirty="0">
                <a:solidFill>
                  <a:schemeClr val="accent1">
                    <a:lumMod val="40000"/>
                    <a:lumOff val="60000"/>
                  </a:schemeClr>
                </a:solidFill>
                <a:effectLst/>
                <a:latin typeface="Open Sans" panose="020B0606030504020204" pitchFamily="34" charset="0"/>
              </a:rPr>
              <a:t>avoid</a:t>
            </a:r>
            <a:r>
              <a:rPr lang="en-AU" sz="1600" b="0" i="0" dirty="0">
                <a:solidFill>
                  <a:srgbClr val="FFFF00"/>
                </a:solidFill>
                <a:effectLst/>
                <a:latin typeface="Open Sans" panose="020B0606030504020204" pitchFamily="34" charset="0"/>
              </a:rPr>
              <a:t> </a:t>
            </a:r>
            <a:r>
              <a:rPr lang="en-AU" sz="1600" b="1" i="0" dirty="0">
                <a:solidFill>
                  <a:schemeClr val="accent1">
                    <a:lumMod val="40000"/>
                    <a:lumOff val="60000"/>
                  </a:schemeClr>
                </a:solidFill>
                <a:effectLst/>
                <a:latin typeface="Open Sans" panose="020B0606030504020204" pitchFamily="34" charset="0"/>
              </a:rPr>
              <a:t>overhead watering </a:t>
            </a:r>
            <a:r>
              <a:rPr lang="en-AU" sz="1600" b="0" i="0" dirty="0">
                <a:solidFill>
                  <a:srgbClr val="FFFF00"/>
                </a:solidFill>
                <a:effectLst/>
                <a:latin typeface="Open Sans" panose="020B0606030504020204" pitchFamily="34" charset="0"/>
              </a:rPr>
              <a:t>if the disease is present.  The pathogen </a:t>
            </a:r>
            <a:r>
              <a:rPr lang="en-AU" sz="1600" b="0" i="0" dirty="0">
                <a:solidFill>
                  <a:schemeClr val="accent1">
                    <a:lumMod val="40000"/>
                    <a:lumOff val="60000"/>
                  </a:schemeClr>
                </a:solidFill>
                <a:effectLst/>
                <a:latin typeface="Open Sans" panose="020B0606030504020204" pitchFamily="34" charset="0"/>
              </a:rPr>
              <a:t>favours hot and moist conditions</a:t>
            </a:r>
            <a:r>
              <a:rPr lang="en-AU" sz="1600" b="0" i="0" dirty="0">
                <a:solidFill>
                  <a:srgbClr val="FFFF00"/>
                </a:solidFill>
                <a:effectLst/>
                <a:latin typeface="Open Sans" panose="020B0606030504020204" pitchFamily="34" charset="0"/>
              </a:rPr>
              <a:t>, so if infection occurs, </a:t>
            </a:r>
            <a:r>
              <a:rPr lang="en-AU" sz="1600" b="0" i="0" dirty="0">
                <a:solidFill>
                  <a:schemeClr val="accent1">
                    <a:lumMod val="40000"/>
                    <a:lumOff val="60000"/>
                  </a:schemeClr>
                </a:solidFill>
                <a:effectLst/>
                <a:latin typeface="Open Sans" panose="020B0606030504020204" pitchFamily="34" charset="0"/>
              </a:rPr>
              <a:t>keep</a:t>
            </a:r>
            <a:r>
              <a:rPr lang="en-AU" sz="1600" b="0" i="0" dirty="0">
                <a:solidFill>
                  <a:srgbClr val="FFFF00"/>
                </a:solidFill>
                <a:effectLst/>
                <a:latin typeface="Open Sans" panose="020B0606030504020204" pitchFamily="34" charset="0"/>
              </a:rPr>
              <a:t> </a:t>
            </a:r>
            <a:r>
              <a:rPr lang="en-AU" sz="1600" b="1" i="0" dirty="0">
                <a:solidFill>
                  <a:schemeClr val="accent1">
                    <a:lumMod val="40000"/>
                    <a:lumOff val="60000"/>
                  </a:schemeClr>
                </a:solidFill>
                <a:effectLst/>
                <a:latin typeface="Open Sans" panose="020B0606030504020204" pitchFamily="34" charset="0"/>
              </a:rPr>
              <a:t>leaves dry</a:t>
            </a:r>
            <a:r>
              <a:rPr lang="en-AU" sz="1600" b="0" i="0" dirty="0">
                <a:solidFill>
                  <a:schemeClr val="accent1">
                    <a:lumMod val="40000"/>
                    <a:lumOff val="60000"/>
                  </a:schemeClr>
                </a:solidFill>
                <a:effectLst/>
                <a:latin typeface="Open Sans" panose="020B0606030504020204" pitchFamily="34" charset="0"/>
              </a:rPr>
              <a:t>, increase </a:t>
            </a:r>
            <a:r>
              <a:rPr lang="en-AU" sz="1600" b="1" i="0" dirty="0">
                <a:solidFill>
                  <a:schemeClr val="accent1">
                    <a:lumMod val="40000"/>
                    <a:lumOff val="60000"/>
                  </a:schemeClr>
                </a:solidFill>
                <a:effectLst/>
                <a:latin typeface="Open Sans" panose="020B0606030504020204" pitchFamily="34" charset="0"/>
              </a:rPr>
              <a:t>air circulation </a:t>
            </a:r>
            <a:r>
              <a:rPr lang="en-AU" sz="1600" b="0" i="0" dirty="0">
                <a:solidFill>
                  <a:schemeClr val="accent1">
                    <a:lumMod val="40000"/>
                    <a:lumOff val="60000"/>
                  </a:schemeClr>
                </a:solidFill>
                <a:effectLst/>
                <a:latin typeface="Open Sans" panose="020B0606030504020204" pitchFamily="34" charset="0"/>
              </a:rPr>
              <a:t>and reduce temperature and humidity (if possible).  </a:t>
            </a:r>
            <a:r>
              <a:rPr lang="en-AU" sz="1600" b="0" i="0" dirty="0">
                <a:solidFill>
                  <a:srgbClr val="FFFF00"/>
                </a:solidFill>
                <a:effectLst/>
                <a:latin typeface="Open Sans" panose="020B0606030504020204" pitchFamily="34" charset="0"/>
              </a:rPr>
              <a:t>Periodic preventive sprays Steri-Max, </a:t>
            </a:r>
            <a:r>
              <a:rPr lang="en-AU" sz="1600" dirty="0">
                <a:solidFill>
                  <a:srgbClr val="FFFF00"/>
                </a:solidFill>
                <a:latin typeface="Open Sans" panose="020B0606030504020204" pitchFamily="34" charset="0"/>
              </a:rPr>
              <a:t>Path – X or Alginox</a:t>
            </a:r>
            <a:r>
              <a:rPr lang="en-AU" sz="1600" b="0" i="0" dirty="0">
                <a:solidFill>
                  <a:srgbClr val="FFFF00"/>
                </a:solidFill>
                <a:effectLst/>
                <a:latin typeface="Open Sans" panose="020B0606030504020204" pitchFamily="34" charset="0"/>
              </a:rPr>
              <a:t> help to prevent infection, particularly during hot and humid weather. </a:t>
            </a:r>
            <a:endParaRPr lang="en-AU" sz="1600" dirty="0">
              <a:solidFill>
                <a:srgbClr val="FFFF00"/>
              </a:solidFill>
            </a:endParaRPr>
          </a:p>
        </p:txBody>
      </p:sp>
      <p:pic>
        <p:nvPicPr>
          <p:cNvPr id="1026" name="Picture 2" descr="Burdekin Productivity Services - Reminder that Steri-max is ...">
            <a:extLst>
              <a:ext uri="{FF2B5EF4-FFF2-40B4-BE49-F238E27FC236}">
                <a16:creationId xmlns:a16="http://schemas.microsoft.com/office/drawing/2014/main" id="{146B6447-A05A-C432-922E-E7BCF2763E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6222" y="2203831"/>
            <a:ext cx="1863781" cy="14005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th-X Agricultural Disinfectant -  The Garden Superstore">
            <a:extLst>
              <a:ext uri="{FF2B5EF4-FFF2-40B4-BE49-F238E27FC236}">
                <a16:creationId xmlns:a16="http://schemas.microsoft.com/office/drawing/2014/main" id="{B0DF3B01-4A4F-6817-86A4-9CFB6E7EB2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7862" y="2203832"/>
            <a:ext cx="1400528" cy="140052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F73F5F41-E131-0FA8-1A72-C037972AE2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6293" y="2203831"/>
            <a:ext cx="1400527" cy="14005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Banrot 400WP 907g - Nuleaf">
            <a:extLst>
              <a:ext uri="{FF2B5EF4-FFF2-40B4-BE49-F238E27FC236}">
                <a16:creationId xmlns:a16="http://schemas.microsoft.com/office/drawing/2014/main" id="{E5AAB35F-288B-6211-F80D-C1C296FDBE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0661" y="3842800"/>
            <a:ext cx="2323906" cy="23239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36E476C-39BC-BA4C-5437-C24E7DCC67AC}"/>
              </a:ext>
            </a:extLst>
          </p:cNvPr>
          <p:cNvPicPr>
            <a:picLocks noChangeAspect="1"/>
          </p:cNvPicPr>
          <p:nvPr/>
        </p:nvPicPr>
        <p:blipFill>
          <a:blip r:embed="rId6"/>
          <a:stretch>
            <a:fillRect/>
          </a:stretch>
        </p:blipFill>
        <p:spPr>
          <a:xfrm>
            <a:off x="10163812" y="3842800"/>
            <a:ext cx="1483059" cy="2614204"/>
          </a:xfrm>
          <a:prstGeom prst="rect">
            <a:avLst/>
          </a:prstGeom>
        </p:spPr>
      </p:pic>
    </p:spTree>
    <p:extLst>
      <p:ext uri="{BB962C8B-B14F-4D97-AF65-F5344CB8AC3E}">
        <p14:creationId xmlns:p14="http://schemas.microsoft.com/office/powerpoint/2010/main" val="36984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C5F8-79C1-BC00-AC66-67CDB304E004}"/>
              </a:ext>
            </a:extLst>
          </p:cNvPr>
          <p:cNvSpPr>
            <a:spLocks noGrp="1"/>
          </p:cNvSpPr>
          <p:nvPr>
            <p:ph type="title"/>
          </p:nvPr>
        </p:nvSpPr>
        <p:spPr/>
        <p:txBody>
          <a:bodyPr/>
          <a:lstStyle/>
          <a:p>
            <a:pPr algn="ctr"/>
            <a:r>
              <a:rPr lang="en-AU" dirty="0">
                <a:solidFill>
                  <a:srgbClr val="FFFF00"/>
                </a:solidFill>
              </a:rPr>
              <a:t>BOTRYTIS CINEREA FUNGUS</a:t>
            </a:r>
          </a:p>
        </p:txBody>
      </p:sp>
      <p:pic>
        <p:nvPicPr>
          <p:cNvPr id="3" name="Picture 4" descr="Botrytis Blight on Greenhouse/Nursery Ornamentals | Envu ...">
            <a:extLst>
              <a:ext uri="{FF2B5EF4-FFF2-40B4-BE49-F238E27FC236}">
                <a16:creationId xmlns:a16="http://schemas.microsoft.com/office/drawing/2014/main" id="{DFAC70F5-CA02-4C18-7316-032C93DA1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5967" y="1710786"/>
            <a:ext cx="2382124" cy="18767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HARK Orchideen - Diseases on Phalaenopsis and other orchids">
            <a:extLst>
              <a:ext uri="{FF2B5EF4-FFF2-40B4-BE49-F238E27FC236}">
                <a16:creationId xmlns:a16="http://schemas.microsoft.com/office/drawing/2014/main" id="{E61827F7-D077-FB0F-B1C3-6279121BD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1928" y="4073916"/>
            <a:ext cx="2354262" cy="187671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3E4987E-B65C-58A2-E939-CC57F852A852}"/>
              </a:ext>
            </a:extLst>
          </p:cNvPr>
          <p:cNvSpPr txBox="1"/>
          <p:nvPr/>
        </p:nvSpPr>
        <p:spPr>
          <a:xfrm>
            <a:off x="444880" y="1486254"/>
            <a:ext cx="6098344" cy="1477328"/>
          </a:xfrm>
          <a:prstGeom prst="rect">
            <a:avLst/>
          </a:prstGeom>
          <a:noFill/>
        </p:spPr>
        <p:txBody>
          <a:bodyPr wrap="square">
            <a:spAutoFit/>
          </a:bodyPr>
          <a:lstStyle/>
          <a:p>
            <a:r>
              <a:rPr lang="en-AU" b="0" i="0" dirty="0">
                <a:solidFill>
                  <a:srgbClr val="FFFF00"/>
                </a:solidFill>
                <a:effectLst/>
                <a:latin typeface="Google Sans"/>
              </a:rPr>
              <a:t>On Phalaenopsis flowers, this disease is caused by </a:t>
            </a:r>
            <a:r>
              <a:rPr lang="en-AU" b="0" i="0" u="sng" dirty="0">
                <a:solidFill>
                  <a:schemeClr val="accent1">
                    <a:lumMod val="40000"/>
                    <a:lumOff val="60000"/>
                  </a:schemeClr>
                </a:solidFill>
                <a:effectLst/>
                <a:latin typeface="Google Sans"/>
              </a:rPr>
              <a:t>Botrytis</a:t>
            </a:r>
            <a:r>
              <a:rPr lang="en-AU" b="0" i="0" u="sng" dirty="0">
                <a:solidFill>
                  <a:srgbClr val="FFFF00"/>
                </a:solidFill>
                <a:effectLst/>
                <a:latin typeface="Google Sans"/>
              </a:rPr>
              <a:t> </a:t>
            </a:r>
            <a:r>
              <a:rPr lang="en-AU" b="0" i="0" u="sng" dirty="0">
                <a:solidFill>
                  <a:schemeClr val="accent1">
                    <a:lumMod val="40000"/>
                    <a:lumOff val="60000"/>
                  </a:schemeClr>
                </a:solidFill>
                <a:effectLst/>
                <a:latin typeface="Google Sans"/>
              </a:rPr>
              <a:t>cinerea, </a:t>
            </a:r>
            <a:r>
              <a:rPr lang="en-AU" b="0" i="0" dirty="0">
                <a:solidFill>
                  <a:srgbClr val="FFFF00"/>
                </a:solidFill>
                <a:effectLst/>
                <a:latin typeface="Google Sans"/>
              </a:rPr>
              <a:t>it causes unsightly </a:t>
            </a:r>
            <a:r>
              <a:rPr lang="en-AU" b="0" i="0" dirty="0">
                <a:solidFill>
                  <a:schemeClr val="accent1">
                    <a:lumMod val="40000"/>
                    <a:lumOff val="60000"/>
                  </a:schemeClr>
                </a:solidFill>
                <a:effectLst/>
                <a:latin typeface="Google Sans"/>
              </a:rPr>
              <a:t>brown spotting of blooms</a:t>
            </a:r>
            <a:r>
              <a:rPr lang="en-AU" b="0" i="0" dirty="0">
                <a:solidFill>
                  <a:srgbClr val="FFFF00"/>
                </a:solidFill>
                <a:effectLst/>
                <a:latin typeface="Google Sans"/>
              </a:rPr>
              <a:t>. The fungus most often </a:t>
            </a:r>
            <a:r>
              <a:rPr lang="en-AU" b="0" i="0" dirty="0">
                <a:solidFill>
                  <a:schemeClr val="accent1">
                    <a:lumMod val="40000"/>
                    <a:lumOff val="60000"/>
                  </a:schemeClr>
                </a:solidFill>
                <a:effectLst/>
                <a:latin typeface="Google Sans"/>
              </a:rPr>
              <a:t>affects Phalaenopsis and Cattleyas</a:t>
            </a:r>
            <a:r>
              <a:rPr lang="en-AU" b="0" i="0" dirty="0">
                <a:solidFill>
                  <a:srgbClr val="FFFF00"/>
                </a:solidFill>
                <a:effectLst/>
                <a:latin typeface="Google Sans"/>
              </a:rPr>
              <a:t>, but may be found in a wide range of orchid genera. Older flowers are highly susceptible to infection.</a:t>
            </a:r>
            <a:endParaRPr lang="en-AU" dirty="0">
              <a:solidFill>
                <a:srgbClr val="FFFF00"/>
              </a:solidFill>
            </a:endParaRPr>
          </a:p>
        </p:txBody>
      </p:sp>
      <p:sp>
        <p:nvSpPr>
          <p:cNvPr id="9" name="TextBox 8">
            <a:extLst>
              <a:ext uri="{FF2B5EF4-FFF2-40B4-BE49-F238E27FC236}">
                <a16:creationId xmlns:a16="http://schemas.microsoft.com/office/drawing/2014/main" id="{35C755C3-E732-C1B2-BDD2-7A09260162F1}"/>
              </a:ext>
            </a:extLst>
          </p:cNvPr>
          <p:cNvSpPr txBox="1"/>
          <p:nvPr/>
        </p:nvSpPr>
        <p:spPr>
          <a:xfrm>
            <a:off x="444880" y="3160331"/>
            <a:ext cx="6098344" cy="3416320"/>
          </a:xfrm>
          <a:prstGeom prst="rect">
            <a:avLst/>
          </a:prstGeom>
          <a:noFill/>
        </p:spPr>
        <p:txBody>
          <a:bodyPr wrap="square">
            <a:spAutoFit/>
          </a:bodyPr>
          <a:lstStyle/>
          <a:p>
            <a:r>
              <a:rPr lang="en-AU" dirty="0">
                <a:solidFill>
                  <a:srgbClr val="FFFF00"/>
                </a:solidFill>
                <a:latin typeface="Roboto" panose="02000000000000000000" pitchFamily="2" charset="0"/>
              </a:rPr>
              <a:t>T</a:t>
            </a:r>
            <a:r>
              <a:rPr lang="en-AU" b="0" i="0" dirty="0">
                <a:solidFill>
                  <a:srgbClr val="FFFF00"/>
                </a:solidFill>
                <a:effectLst/>
                <a:latin typeface="Roboto" panose="02000000000000000000" pitchFamily="2" charset="0"/>
              </a:rPr>
              <a:t>he </a:t>
            </a:r>
            <a:r>
              <a:rPr lang="en-AU" b="0" i="0" dirty="0">
                <a:solidFill>
                  <a:schemeClr val="accent1">
                    <a:lumMod val="40000"/>
                    <a:lumOff val="60000"/>
                  </a:schemeClr>
                </a:solidFill>
                <a:effectLst/>
                <a:latin typeface="Roboto" panose="02000000000000000000" pitchFamily="2" charset="0"/>
              </a:rPr>
              <a:t>fungus winters primarily on dead and dying plant material</a:t>
            </a:r>
            <a:r>
              <a:rPr lang="en-AU" b="0" i="0" dirty="0">
                <a:solidFill>
                  <a:srgbClr val="FFFF00"/>
                </a:solidFill>
                <a:effectLst/>
                <a:latin typeface="Roboto" panose="02000000000000000000" pitchFamily="2" charset="0"/>
              </a:rPr>
              <a:t>, and begins producing and </a:t>
            </a:r>
            <a:r>
              <a:rPr lang="en-AU" b="0" i="0" dirty="0">
                <a:solidFill>
                  <a:schemeClr val="accent1">
                    <a:lumMod val="40000"/>
                    <a:lumOff val="60000"/>
                  </a:schemeClr>
                </a:solidFill>
                <a:effectLst/>
                <a:latin typeface="Roboto" panose="02000000000000000000" pitchFamily="2" charset="0"/>
              </a:rPr>
              <a:t>dispersing spores </a:t>
            </a:r>
            <a:r>
              <a:rPr lang="en-AU" b="0" i="0" dirty="0">
                <a:solidFill>
                  <a:srgbClr val="FFFF00"/>
                </a:solidFill>
                <a:effectLst/>
                <a:latin typeface="Roboto" panose="02000000000000000000" pitchFamily="2" charset="0"/>
              </a:rPr>
              <a:t>during </a:t>
            </a:r>
            <a:r>
              <a:rPr lang="en-AU" b="0" i="0" dirty="0">
                <a:solidFill>
                  <a:schemeClr val="accent1">
                    <a:lumMod val="40000"/>
                    <a:lumOff val="60000"/>
                  </a:schemeClr>
                </a:solidFill>
                <a:effectLst/>
                <a:latin typeface="Roboto" panose="02000000000000000000" pitchFamily="2" charset="0"/>
              </a:rPr>
              <a:t>cool, damp weather, or heavy dew</a:t>
            </a:r>
            <a:r>
              <a:rPr lang="en-AU" b="0" i="0" dirty="0">
                <a:solidFill>
                  <a:srgbClr val="FFFF00"/>
                </a:solidFill>
                <a:effectLst/>
                <a:latin typeface="Roboto" panose="02000000000000000000" pitchFamily="2" charset="0"/>
              </a:rPr>
              <a:t>, in the spring or autumn. Damp conditions, </a:t>
            </a:r>
            <a:r>
              <a:rPr lang="en-AU" b="0" i="0" dirty="0">
                <a:solidFill>
                  <a:schemeClr val="accent1">
                    <a:lumMod val="40000"/>
                    <a:lumOff val="60000"/>
                  </a:schemeClr>
                </a:solidFill>
                <a:effectLst/>
                <a:latin typeface="Roboto" panose="02000000000000000000" pitchFamily="2" charset="0"/>
              </a:rPr>
              <a:t>rapidly rising humidity </a:t>
            </a:r>
            <a:r>
              <a:rPr lang="en-AU" b="0" i="0" dirty="0">
                <a:solidFill>
                  <a:srgbClr val="FFFF00"/>
                </a:solidFill>
                <a:effectLst/>
                <a:latin typeface="Roboto" panose="02000000000000000000" pitchFamily="2" charset="0"/>
              </a:rPr>
              <a:t>or </a:t>
            </a:r>
            <a:r>
              <a:rPr lang="en-AU" b="0" i="0" dirty="0">
                <a:solidFill>
                  <a:schemeClr val="accent1">
                    <a:lumMod val="40000"/>
                    <a:lumOff val="60000"/>
                  </a:schemeClr>
                </a:solidFill>
                <a:effectLst/>
                <a:latin typeface="Roboto" panose="02000000000000000000" pitchFamily="2" charset="0"/>
              </a:rPr>
              <a:t>disturbing infected plants may release spores </a:t>
            </a:r>
            <a:r>
              <a:rPr lang="en-AU" b="0" i="0" dirty="0">
                <a:solidFill>
                  <a:srgbClr val="FFFF00"/>
                </a:solidFill>
                <a:effectLst/>
                <a:latin typeface="Roboto" panose="02000000000000000000" pitchFamily="2" charset="0"/>
              </a:rPr>
              <a:t>into the surrounding growing area. Spores can be </a:t>
            </a:r>
            <a:r>
              <a:rPr lang="en-AU" b="0" i="0" dirty="0">
                <a:solidFill>
                  <a:schemeClr val="accent1">
                    <a:lumMod val="40000"/>
                    <a:lumOff val="60000"/>
                  </a:schemeClr>
                </a:solidFill>
                <a:effectLst/>
                <a:latin typeface="Roboto" panose="02000000000000000000" pitchFamily="2" charset="0"/>
              </a:rPr>
              <a:t>distributed</a:t>
            </a:r>
            <a:r>
              <a:rPr lang="en-AU" b="0" i="0" dirty="0">
                <a:solidFill>
                  <a:srgbClr val="FFFF00"/>
                </a:solidFill>
                <a:effectLst/>
                <a:latin typeface="Roboto" panose="02000000000000000000" pitchFamily="2" charset="0"/>
              </a:rPr>
              <a:t> by wind, rain, dust or any mechanical action e.g </a:t>
            </a:r>
            <a:r>
              <a:rPr lang="en-AU" b="0" i="0" dirty="0">
                <a:solidFill>
                  <a:schemeClr val="accent1">
                    <a:lumMod val="40000"/>
                    <a:lumOff val="60000"/>
                  </a:schemeClr>
                </a:solidFill>
                <a:effectLst/>
                <a:latin typeface="Roboto" panose="02000000000000000000" pitchFamily="2" charset="0"/>
              </a:rPr>
              <a:t>Strong breezes</a:t>
            </a:r>
            <a:r>
              <a:rPr lang="en-AU" b="0" i="0" dirty="0">
                <a:solidFill>
                  <a:srgbClr val="FFFF00"/>
                </a:solidFill>
                <a:effectLst/>
                <a:latin typeface="Roboto" panose="02000000000000000000" pitchFamily="2" charset="0"/>
              </a:rPr>
              <a:t>. Temperatures in the midrange (18°C–23°C), and wet plant surfaces or ambient humidity of at least 92 percent, are ideal conditions. The </a:t>
            </a:r>
            <a:r>
              <a:rPr lang="en-AU" b="0" i="0" dirty="0">
                <a:solidFill>
                  <a:schemeClr val="accent1">
                    <a:lumMod val="40000"/>
                    <a:lumOff val="60000"/>
                  </a:schemeClr>
                </a:solidFill>
                <a:effectLst/>
                <a:latin typeface="Roboto" panose="02000000000000000000" pitchFamily="2" charset="0"/>
              </a:rPr>
              <a:t>fungus</a:t>
            </a:r>
            <a:r>
              <a:rPr lang="en-AU" b="0" i="0" dirty="0">
                <a:solidFill>
                  <a:srgbClr val="FFFF00"/>
                </a:solidFill>
                <a:effectLst/>
                <a:latin typeface="Roboto" panose="02000000000000000000" pitchFamily="2" charset="0"/>
              </a:rPr>
              <a:t> can </a:t>
            </a:r>
            <a:r>
              <a:rPr lang="en-AU" b="0" i="0" dirty="0">
                <a:solidFill>
                  <a:schemeClr val="accent1">
                    <a:lumMod val="40000"/>
                    <a:lumOff val="60000"/>
                  </a:schemeClr>
                </a:solidFill>
                <a:effectLst/>
                <a:latin typeface="Roboto" panose="02000000000000000000" pitchFamily="2" charset="0"/>
              </a:rPr>
              <a:t>proliferate very quickly</a:t>
            </a:r>
            <a:r>
              <a:rPr lang="en-AU" b="0" i="0" dirty="0">
                <a:solidFill>
                  <a:srgbClr val="FFFF00"/>
                </a:solidFill>
                <a:effectLst/>
                <a:latin typeface="Roboto" panose="02000000000000000000" pitchFamily="2" charset="0"/>
              </a:rPr>
              <a:t>, infecting healthy plant tissue in as little as 14 hours.</a:t>
            </a:r>
            <a:endParaRPr lang="en-AU" dirty="0">
              <a:solidFill>
                <a:srgbClr val="FFFF00"/>
              </a:solidFill>
            </a:endParaRPr>
          </a:p>
        </p:txBody>
      </p:sp>
      <p:pic>
        <p:nvPicPr>
          <p:cNvPr id="6" name="Picture 10" descr="Plants are the Strangest People: Question for the Hive Mind ...">
            <a:extLst>
              <a:ext uri="{FF2B5EF4-FFF2-40B4-BE49-F238E27FC236}">
                <a16:creationId xmlns:a16="http://schemas.microsoft.com/office/drawing/2014/main" id="{3449891B-3E44-E288-498D-1E6047C5E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4894" y="1721524"/>
            <a:ext cx="1972225" cy="19397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Botrytis Prevention - Akatsuka Orchid Gardens">
            <a:extLst>
              <a:ext uri="{FF2B5EF4-FFF2-40B4-BE49-F238E27FC236}">
                <a16:creationId xmlns:a16="http://schemas.microsoft.com/office/drawing/2014/main" id="{18899339-E62A-C31E-4859-624FD71111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74895" y="4073916"/>
            <a:ext cx="2177220" cy="187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533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6C8F-7420-C098-FAA8-DCEF897276EE}"/>
              </a:ext>
            </a:extLst>
          </p:cNvPr>
          <p:cNvSpPr>
            <a:spLocks noGrp="1"/>
          </p:cNvSpPr>
          <p:nvPr>
            <p:ph type="title"/>
          </p:nvPr>
        </p:nvSpPr>
        <p:spPr/>
        <p:txBody>
          <a:bodyPr/>
          <a:lstStyle/>
          <a:p>
            <a:pPr algn="ctr"/>
            <a:r>
              <a:rPr lang="en-AU" dirty="0">
                <a:solidFill>
                  <a:srgbClr val="FFFF00"/>
                </a:solidFill>
              </a:rPr>
              <a:t>WHAT WE WILL COVER IN THIS TALK TODAY</a:t>
            </a:r>
          </a:p>
        </p:txBody>
      </p:sp>
      <p:sp>
        <p:nvSpPr>
          <p:cNvPr id="3" name="TextBox 2">
            <a:extLst>
              <a:ext uri="{FF2B5EF4-FFF2-40B4-BE49-F238E27FC236}">
                <a16:creationId xmlns:a16="http://schemas.microsoft.com/office/drawing/2014/main" id="{4DDC77F4-69A2-6537-BE48-38F1966068E5}"/>
              </a:ext>
            </a:extLst>
          </p:cNvPr>
          <p:cNvSpPr txBox="1"/>
          <p:nvPr/>
        </p:nvSpPr>
        <p:spPr>
          <a:xfrm>
            <a:off x="3165231" y="2210201"/>
            <a:ext cx="4594528" cy="5355312"/>
          </a:xfrm>
          <a:prstGeom prst="rect">
            <a:avLst/>
          </a:prstGeom>
          <a:noFill/>
        </p:spPr>
        <p:txBody>
          <a:bodyPr wrap="none" rtlCol="0">
            <a:spAutoFit/>
          </a:bodyPr>
          <a:lstStyle/>
          <a:p>
            <a:pPr marL="342900" indent="-342900">
              <a:buAutoNum type="arabicPeriod"/>
            </a:pPr>
            <a:r>
              <a:rPr lang="en-AU" dirty="0">
                <a:solidFill>
                  <a:srgbClr val="FFFF00"/>
                </a:solidFill>
              </a:rPr>
              <a:t>Potting Media used for Phalaenopsis</a:t>
            </a:r>
          </a:p>
          <a:p>
            <a:pPr marL="342900" indent="-342900">
              <a:buAutoNum type="arabicPeriod"/>
            </a:pPr>
            <a:endParaRPr lang="en-AU" dirty="0">
              <a:solidFill>
                <a:srgbClr val="FFFF00"/>
              </a:solidFill>
            </a:endParaRPr>
          </a:p>
          <a:p>
            <a:pPr marL="342900" indent="-342900">
              <a:buAutoNum type="arabicPeriod"/>
            </a:pPr>
            <a:r>
              <a:rPr lang="en-AU" dirty="0">
                <a:solidFill>
                  <a:srgbClr val="00B0F0"/>
                </a:solidFill>
              </a:rPr>
              <a:t>Watering</a:t>
            </a:r>
          </a:p>
          <a:p>
            <a:pPr marL="342900" indent="-342900">
              <a:buAutoNum type="arabicPeriod"/>
            </a:pPr>
            <a:endParaRPr lang="en-AU" dirty="0">
              <a:solidFill>
                <a:srgbClr val="FFFF00"/>
              </a:solidFill>
            </a:endParaRPr>
          </a:p>
          <a:p>
            <a:pPr marL="342900" indent="-342900">
              <a:buAutoNum type="arabicPeriod"/>
            </a:pPr>
            <a:r>
              <a:rPr lang="en-AU" dirty="0">
                <a:solidFill>
                  <a:schemeClr val="accent1">
                    <a:lumMod val="40000"/>
                    <a:lumOff val="60000"/>
                  </a:schemeClr>
                </a:solidFill>
              </a:rPr>
              <a:t>Light</a:t>
            </a:r>
          </a:p>
          <a:p>
            <a:pPr marL="342900" indent="-342900">
              <a:buAutoNum type="arabicPeriod"/>
            </a:pPr>
            <a:endParaRPr lang="en-AU" dirty="0">
              <a:solidFill>
                <a:srgbClr val="FFFF00"/>
              </a:solidFill>
            </a:endParaRPr>
          </a:p>
          <a:p>
            <a:pPr marL="342900" indent="-342900">
              <a:buAutoNum type="arabicPeriod"/>
            </a:pPr>
            <a:r>
              <a:rPr lang="en-AU" dirty="0">
                <a:solidFill>
                  <a:srgbClr val="FF0000"/>
                </a:solidFill>
              </a:rPr>
              <a:t>Temperature</a:t>
            </a:r>
          </a:p>
          <a:p>
            <a:pPr marL="342900" indent="-342900">
              <a:buAutoNum type="arabicPeriod"/>
            </a:pPr>
            <a:endParaRPr lang="en-AU" dirty="0">
              <a:solidFill>
                <a:srgbClr val="FFFF00"/>
              </a:solidFill>
            </a:endParaRPr>
          </a:p>
          <a:p>
            <a:pPr marL="342900" indent="-342900">
              <a:buAutoNum type="arabicPeriod"/>
            </a:pPr>
            <a:r>
              <a:rPr lang="en-AU" dirty="0">
                <a:solidFill>
                  <a:srgbClr val="92D050"/>
                </a:solidFill>
              </a:rPr>
              <a:t>Flowering</a:t>
            </a:r>
          </a:p>
          <a:p>
            <a:pPr marL="342900" indent="-342900">
              <a:buAutoNum type="arabicPeriod"/>
            </a:pPr>
            <a:endParaRPr lang="en-AU" dirty="0">
              <a:solidFill>
                <a:schemeClr val="accent6">
                  <a:lumMod val="20000"/>
                  <a:lumOff val="80000"/>
                </a:schemeClr>
              </a:solidFill>
            </a:endParaRPr>
          </a:p>
          <a:p>
            <a:pPr marL="342900" indent="-342900">
              <a:buAutoNum type="arabicPeriod"/>
            </a:pPr>
            <a:r>
              <a:rPr lang="en-AU" dirty="0">
                <a:solidFill>
                  <a:schemeClr val="accent6">
                    <a:lumMod val="20000"/>
                    <a:lumOff val="80000"/>
                  </a:schemeClr>
                </a:solidFill>
              </a:rPr>
              <a:t>Staking of Flowers</a:t>
            </a:r>
          </a:p>
          <a:p>
            <a:pPr marL="342900" indent="-342900">
              <a:buAutoNum type="arabicPeriod"/>
            </a:pPr>
            <a:endParaRPr lang="en-AU" dirty="0">
              <a:solidFill>
                <a:srgbClr val="FFFF00"/>
              </a:solidFill>
            </a:endParaRPr>
          </a:p>
          <a:p>
            <a:pPr marL="342900" indent="-342900">
              <a:buAutoNum type="arabicPeriod"/>
            </a:pPr>
            <a:r>
              <a:rPr lang="en-AU" dirty="0">
                <a:solidFill>
                  <a:srgbClr val="FFC000"/>
                </a:solidFill>
              </a:rPr>
              <a:t> Diseases</a:t>
            </a:r>
          </a:p>
          <a:p>
            <a:pPr marL="342900" indent="-342900">
              <a:buAutoNum type="arabicPeriod"/>
            </a:pPr>
            <a:endParaRPr lang="en-AU" dirty="0">
              <a:solidFill>
                <a:srgbClr val="FFFF00"/>
              </a:solidFill>
            </a:endParaRPr>
          </a:p>
          <a:p>
            <a:pPr marL="342900" indent="-342900">
              <a:buAutoNum type="arabicPeriod"/>
            </a:pPr>
            <a:r>
              <a:rPr lang="en-AU" dirty="0"/>
              <a:t>  </a:t>
            </a:r>
            <a:r>
              <a:rPr lang="en-AU" dirty="0">
                <a:solidFill>
                  <a:srgbClr val="00B050"/>
                </a:solidFill>
              </a:rPr>
              <a:t>Pests</a:t>
            </a:r>
          </a:p>
          <a:p>
            <a:pPr marL="342900" indent="-342900">
              <a:buAutoNum type="arabicPeriod"/>
            </a:pPr>
            <a:endParaRPr lang="en-AU" dirty="0"/>
          </a:p>
          <a:p>
            <a:pPr marL="342900" indent="-342900">
              <a:buAutoNum type="arabicPeriod"/>
            </a:pPr>
            <a:endParaRPr lang="en-AU" dirty="0"/>
          </a:p>
          <a:p>
            <a:pPr marL="342900" indent="-342900">
              <a:buAutoNum type="arabicPeriod"/>
            </a:pPr>
            <a:endParaRPr lang="en-AU" dirty="0"/>
          </a:p>
          <a:p>
            <a:pPr marL="342900" indent="-342900">
              <a:buAutoNum type="arabicPeriod"/>
            </a:pPr>
            <a:endParaRPr lang="en-AU" dirty="0"/>
          </a:p>
        </p:txBody>
      </p:sp>
    </p:spTree>
    <p:extLst>
      <p:ext uri="{BB962C8B-B14F-4D97-AF65-F5344CB8AC3E}">
        <p14:creationId xmlns:p14="http://schemas.microsoft.com/office/powerpoint/2010/main" val="2459729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6BCB-A975-0551-1AA3-55292F2D8918}"/>
              </a:ext>
            </a:extLst>
          </p:cNvPr>
          <p:cNvSpPr>
            <a:spLocks noGrp="1"/>
          </p:cNvSpPr>
          <p:nvPr>
            <p:ph type="title"/>
          </p:nvPr>
        </p:nvSpPr>
        <p:spPr>
          <a:xfrm>
            <a:off x="674246" y="211059"/>
            <a:ext cx="9404723" cy="1400530"/>
          </a:xfrm>
        </p:spPr>
        <p:txBody>
          <a:bodyPr/>
          <a:lstStyle/>
          <a:p>
            <a:pPr algn="ctr"/>
            <a:r>
              <a:rPr lang="en-AU" dirty="0">
                <a:solidFill>
                  <a:srgbClr val="FFFF00"/>
                </a:solidFill>
              </a:rPr>
              <a:t>CONTROLING BOTRYTIS FUNGUS ON PHALAENOPSIS FLOWERS</a:t>
            </a:r>
          </a:p>
        </p:txBody>
      </p:sp>
      <p:sp>
        <p:nvSpPr>
          <p:cNvPr id="4" name="TextBox 3">
            <a:extLst>
              <a:ext uri="{FF2B5EF4-FFF2-40B4-BE49-F238E27FC236}">
                <a16:creationId xmlns:a16="http://schemas.microsoft.com/office/drawing/2014/main" id="{EA203895-FD0F-205C-215C-F8DD888C1D4B}"/>
              </a:ext>
            </a:extLst>
          </p:cNvPr>
          <p:cNvSpPr txBox="1"/>
          <p:nvPr/>
        </p:nvSpPr>
        <p:spPr>
          <a:xfrm>
            <a:off x="531055" y="1742354"/>
            <a:ext cx="6098344" cy="3139321"/>
          </a:xfrm>
          <a:prstGeom prst="rect">
            <a:avLst/>
          </a:prstGeom>
          <a:noFill/>
        </p:spPr>
        <p:txBody>
          <a:bodyPr wrap="square">
            <a:spAutoFit/>
          </a:bodyPr>
          <a:lstStyle/>
          <a:p>
            <a:pPr algn="l"/>
            <a:r>
              <a:rPr lang="en-AU" b="0" i="0" u="sng" dirty="0">
                <a:solidFill>
                  <a:schemeClr val="accent1">
                    <a:lumMod val="40000"/>
                    <a:lumOff val="60000"/>
                  </a:schemeClr>
                </a:solidFill>
                <a:effectLst/>
                <a:latin typeface="Roboto" panose="02000000000000000000" pitchFamily="2" charset="0"/>
              </a:rPr>
              <a:t>Control</a:t>
            </a:r>
          </a:p>
          <a:p>
            <a:pPr algn="l"/>
            <a:r>
              <a:rPr lang="en-AU" b="0" i="0" dirty="0">
                <a:solidFill>
                  <a:srgbClr val="FFFF00"/>
                </a:solidFill>
                <a:effectLst/>
                <a:latin typeface="Roboto" panose="02000000000000000000" pitchFamily="2" charset="0"/>
              </a:rPr>
              <a:t>Once the </a:t>
            </a:r>
            <a:r>
              <a:rPr lang="en-AU" b="0" i="0" dirty="0">
                <a:solidFill>
                  <a:schemeClr val="accent1">
                    <a:lumMod val="40000"/>
                    <a:lumOff val="60000"/>
                  </a:schemeClr>
                </a:solidFill>
                <a:effectLst/>
                <a:latin typeface="Roboto" panose="02000000000000000000" pitchFamily="2" charset="0"/>
              </a:rPr>
              <a:t>botrytis spotting occurs</a:t>
            </a:r>
            <a:r>
              <a:rPr lang="en-AU" b="0" i="0" dirty="0">
                <a:solidFill>
                  <a:srgbClr val="FFFF00"/>
                </a:solidFill>
                <a:effectLst/>
                <a:latin typeface="Roboto" panose="02000000000000000000" pitchFamily="2" charset="0"/>
              </a:rPr>
              <a:t>, there is </a:t>
            </a:r>
            <a:r>
              <a:rPr lang="en-AU" b="0" i="0" dirty="0">
                <a:solidFill>
                  <a:schemeClr val="accent1">
                    <a:lumMod val="40000"/>
                    <a:lumOff val="60000"/>
                  </a:schemeClr>
                </a:solidFill>
                <a:effectLst/>
                <a:latin typeface="Roboto" panose="02000000000000000000" pitchFamily="2" charset="0"/>
              </a:rPr>
              <a:t>no removing it </a:t>
            </a:r>
            <a:r>
              <a:rPr lang="en-AU" b="0" i="0" dirty="0">
                <a:solidFill>
                  <a:srgbClr val="FFFF00"/>
                </a:solidFill>
                <a:effectLst/>
                <a:latin typeface="Roboto" panose="02000000000000000000" pitchFamily="2" charset="0"/>
              </a:rPr>
              <a:t>— only preventing future occurrences. A fungicide such as </a:t>
            </a:r>
            <a:r>
              <a:rPr lang="en-AU" b="0" i="0" u="sng" dirty="0">
                <a:solidFill>
                  <a:srgbClr val="00B0F0"/>
                </a:solidFill>
                <a:effectLst/>
                <a:latin typeface="Roboto" panose="02000000000000000000" pitchFamily="2" charset="0"/>
              </a:rPr>
              <a:t>thophanate methyl Banrot WP400</a:t>
            </a:r>
            <a:r>
              <a:rPr lang="en-AU" b="0" i="0" dirty="0">
                <a:solidFill>
                  <a:srgbClr val="00B0F0"/>
                </a:solidFill>
                <a:effectLst/>
                <a:latin typeface="Roboto" panose="02000000000000000000" pitchFamily="2" charset="0"/>
              </a:rPr>
              <a:t>, </a:t>
            </a:r>
            <a:r>
              <a:rPr lang="en-AU" b="0" i="0" dirty="0">
                <a:solidFill>
                  <a:srgbClr val="FFFF00"/>
                </a:solidFill>
                <a:effectLst/>
                <a:latin typeface="Roboto" panose="02000000000000000000" pitchFamily="2" charset="0"/>
              </a:rPr>
              <a:t>kills rather than suppresses target pathogens or </a:t>
            </a:r>
            <a:r>
              <a:rPr lang="en-AU" b="0" i="0" u="sng" dirty="0" err="1">
                <a:solidFill>
                  <a:srgbClr val="00B0F0"/>
                </a:solidFill>
                <a:effectLst/>
                <a:latin typeface="Roboto" panose="02000000000000000000" pitchFamily="2" charset="0"/>
              </a:rPr>
              <a:t>bactercides</a:t>
            </a:r>
            <a:r>
              <a:rPr lang="en-AU" b="0" i="0" u="sng" dirty="0">
                <a:solidFill>
                  <a:srgbClr val="00B0F0"/>
                </a:solidFill>
                <a:effectLst/>
                <a:latin typeface="Roboto" panose="02000000000000000000" pitchFamily="2" charset="0"/>
              </a:rPr>
              <a:t> (which kill Bacteria) like Steri-Max, Path-X and Alginox</a:t>
            </a:r>
            <a:r>
              <a:rPr lang="en-AU" b="0" i="0" dirty="0">
                <a:solidFill>
                  <a:srgbClr val="FFFF00"/>
                </a:solidFill>
                <a:effectLst/>
                <a:latin typeface="Roboto" panose="02000000000000000000" pitchFamily="2" charset="0"/>
              </a:rPr>
              <a:t> can be applied as needed to prevent further outbreaks. Since the infection primarily affects </a:t>
            </a:r>
            <a:r>
              <a:rPr lang="en-AU" b="0" i="0" u="sng" dirty="0">
                <a:solidFill>
                  <a:srgbClr val="FFFF00"/>
                </a:solidFill>
                <a:effectLst/>
                <a:latin typeface="Roboto" panose="02000000000000000000" pitchFamily="2" charset="0"/>
              </a:rPr>
              <a:t>flower petals</a:t>
            </a:r>
            <a:r>
              <a:rPr lang="en-AU" b="0" i="0" dirty="0">
                <a:solidFill>
                  <a:srgbClr val="FFFF00"/>
                </a:solidFill>
                <a:effectLst/>
                <a:latin typeface="Roboto" panose="02000000000000000000" pitchFamily="2" charset="0"/>
              </a:rPr>
              <a:t>, many growers do not recommend the use of fungicides. As with any chemical, always use it in strict compliance with the manufacturer’s instructions.</a:t>
            </a:r>
          </a:p>
        </p:txBody>
      </p:sp>
      <p:sp>
        <p:nvSpPr>
          <p:cNvPr id="6" name="TextBox 5">
            <a:extLst>
              <a:ext uri="{FF2B5EF4-FFF2-40B4-BE49-F238E27FC236}">
                <a16:creationId xmlns:a16="http://schemas.microsoft.com/office/drawing/2014/main" id="{5B470351-8FFC-0674-8709-D9231EBD74AB}"/>
              </a:ext>
            </a:extLst>
          </p:cNvPr>
          <p:cNvSpPr txBox="1"/>
          <p:nvPr/>
        </p:nvSpPr>
        <p:spPr>
          <a:xfrm>
            <a:off x="531055" y="4770780"/>
            <a:ext cx="6098344" cy="2308324"/>
          </a:xfrm>
          <a:prstGeom prst="rect">
            <a:avLst/>
          </a:prstGeom>
          <a:noFill/>
        </p:spPr>
        <p:txBody>
          <a:bodyPr wrap="square">
            <a:spAutoFit/>
          </a:bodyPr>
          <a:lstStyle/>
          <a:p>
            <a:pPr algn="l"/>
            <a:r>
              <a:rPr lang="en-AU" b="0" i="0" u="sng" dirty="0">
                <a:solidFill>
                  <a:srgbClr val="00B0F0"/>
                </a:solidFill>
                <a:effectLst/>
                <a:latin typeface="Roboto" panose="02000000000000000000" pitchFamily="2" charset="0"/>
              </a:rPr>
              <a:t>Watering</a:t>
            </a:r>
          </a:p>
          <a:p>
            <a:pPr algn="l"/>
            <a:r>
              <a:rPr lang="en-AU" b="0" i="0" dirty="0">
                <a:solidFill>
                  <a:schemeClr val="accent1">
                    <a:lumMod val="40000"/>
                    <a:lumOff val="60000"/>
                  </a:schemeClr>
                </a:solidFill>
                <a:effectLst/>
                <a:latin typeface="Roboto" panose="02000000000000000000" pitchFamily="2" charset="0"/>
              </a:rPr>
              <a:t>When watering</a:t>
            </a:r>
            <a:r>
              <a:rPr lang="en-AU" b="0" i="0" dirty="0">
                <a:solidFill>
                  <a:srgbClr val="FFFF00"/>
                </a:solidFill>
                <a:effectLst/>
                <a:latin typeface="Roboto" panose="02000000000000000000" pitchFamily="2" charset="0"/>
              </a:rPr>
              <a:t>, </a:t>
            </a:r>
            <a:r>
              <a:rPr lang="en-AU" b="0" i="0" dirty="0">
                <a:solidFill>
                  <a:schemeClr val="accent1">
                    <a:lumMod val="40000"/>
                    <a:lumOff val="60000"/>
                  </a:schemeClr>
                </a:solidFill>
                <a:effectLst/>
                <a:latin typeface="Roboto" panose="02000000000000000000" pitchFamily="2" charset="0"/>
              </a:rPr>
              <a:t>avoid wetting the plant and its flowers</a:t>
            </a:r>
            <a:r>
              <a:rPr lang="en-AU" b="0" i="0" dirty="0">
                <a:solidFill>
                  <a:srgbClr val="FFFF00"/>
                </a:solidFill>
                <a:effectLst/>
                <a:latin typeface="Roboto" panose="02000000000000000000" pitchFamily="2" charset="0"/>
              </a:rPr>
              <a:t>, if possible. Water that remains on petals or leaves after a rain or watering encourages fungal growth. Watering early in the day, helps ensure that the plant and its flowers will be dry by nightfall. Never allow blooms or foliage to remain wet overnight.</a:t>
            </a:r>
            <a:br>
              <a:rPr lang="en-AU" b="0" i="0" dirty="0">
                <a:solidFill>
                  <a:srgbClr val="FFFF00"/>
                </a:solidFill>
                <a:effectLst/>
                <a:latin typeface="Roboto" panose="02000000000000000000" pitchFamily="2" charset="0"/>
              </a:rPr>
            </a:br>
            <a:endParaRPr lang="en-AU" dirty="0">
              <a:solidFill>
                <a:srgbClr val="FFFF00"/>
              </a:solidFill>
            </a:endParaRPr>
          </a:p>
        </p:txBody>
      </p:sp>
      <p:pic>
        <p:nvPicPr>
          <p:cNvPr id="9" name="Picture 4" descr="Banrot 400WP 907g - Nuleaf">
            <a:extLst>
              <a:ext uri="{FF2B5EF4-FFF2-40B4-BE49-F238E27FC236}">
                <a16:creationId xmlns:a16="http://schemas.microsoft.com/office/drawing/2014/main" id="{F3B918CF-F120-3DF8-DC2E-672046232C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389" y="2090777"/>
            <a:ext cx="2422151" cy="23239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AC0E336-CBA3-ABAC-D72D-BF9473FA26C7}"/>
              </a:ext>
            </a:extLst>
          </p:cNvPr>
          <p:cNvSpPr txBox="1"/>
          <p:nvPr/>
        </p:nvSpPr>
        <p:spPr>
          <a:xfrm>
            <a:off x="9718266" y="2066890"/>
            <a:ext cx="2419252" cy="369332"/>
          </a:xfrm>
          <a:prstGeom prst="rect">
            <a:avLst/>
          </a:prstGeom>
          <a:solidFill>
            <a:srgbClr val="7030A0"/>
          </a:solidFill>
          <a:ln>
            <a:solidFill>
              <a:schemeClr val="bg2">
                <a:lumMod val="60000"/>
                <a:lumOff val="40000"/>
              </a:schemeClr>
            </a:solidFill>
          </a:ln>
        </p:spPr>
        <p:txBody>
          <a:bodyPr wrap="none" rtlCol="0">
            <a:spAutoFit/>
          </a:bodyPr>
          <a:lstStyle/>
          <a:p>
            <a:r>
              <a:rPr lang="en-AU" dirty="0">
                <a:solidFill>
                  <a:srgbClr val="FFFF00"/>
                </a:solidFill>
              </a:rPr>
              <a:t>Thiophanate Methyl</a:t>
            </a:r>
          </a:p>
        </p:txBody>
      </p:sp>
      <p:cxnSp>
        <p:nvCxnSpPr>
          <p:cNvPr id="13" name="Straight Arrow Connector 12">
            <a:extLst>
              <a:ext uri="{FF2B5EF4-FFF2-40B4-BE49-F238E27FC236}">
                <a16:creationId xmlns:a16="http://schemas.microsoft.com/office/drawing/2014/main" id="{865ED14F-741A-B0FC-2723-4FC3DD517DB7}"/>
              </a:ext>
            </a:extLst>
          </p:cNvPr>
          <p:cNvCxnSpPr/>
          <p:nvPr/>
        </p:nvCxnSpPr>
        <p:spPr>
          <a:xfrm flipH="1">
            <a:off x="8229600" y="2460109"/>
            <a:ext cx="2194560" cy="48003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2" descr="Burdekin Productivity Services - Reminder that Steri-max is ...">
            <a:extLst>
              <a:ext uri="{FF2B5EF4-FFF2-40B4-BE49-F238E27FC236}">
                <a16:creationId xmlns:a16="http://schemas.microsoft.com/office/drawing/2014/main" id="{9B8F6158-879A-CE12-2C05-05AEE2FF2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6122" y="4545448"/>
            <a:ext cx="2253051" cy="16930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Path-X Agricultural Disinfectant -  The Garden Superstore">
            <a:extLst>
              <a:ext uri="{FF2B5EF4-FFF2-40B4-BE49-F238E27FC236}">
                <a16:creationId xmlns:a16="http://schemas.microsoft.com/office/drawing/2014/main" id="{9EED4619-CD95-8A23-FD30-5C2D486286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2710" y="4632298"/>
            <a:ext cx="1693044" cy="16930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a:extLst>
              <a:ext uri="{FF2B5EF4-FFF2-40B4-BE49-F238E27FC236}">
                <a16:creationId xmlns:a16="http://schemas.microsoft.com/office/drawing/2014/main" id="{4DA5C7A1-9F3D-CCF3-A1E4-70216411C1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8969" y="2805554"/>
            <a:ext cx="1400527" cy="14005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C71D8E-3A9E-9873-5E12-47EF3638355B}"/>
              </a:ext>
            </a:extLst>
          </p:cNvPr>
          <p:cNvSpPr txBox="1"/>
          <p:nvPr/>
        </p:nvSpPr>
        <p:spPr>
          <a:xfrm>
            <a:off x="7399606" y="6331846"/>
            <a:ext cx="1200970" cy="369332"/>
          </a:xfrm>
          <a:prstGeom prst="rect">
            <a:avLst/>
          </a:prstGeom>
          <a:noFill/>
          <a:ln>
            <a:solidFill>
              <a:srgbClr val="FF0000"/>
            </a:solidFill>
          </a:ln>
        </p:spPr>
        <p:txBody>
          <a:bodyPr wrap="none" rtlCol="0">
            <a:spAutoFit/>
          </a:bodyPr>
          <a:lstStyle/>
          <a:p>
            <a:r>
              <a:rPr lang="en-AU" dirty="0">
                <a:solidFill>
                  <a:srgbClr val="92D050"/>
                </a:solidFill>
              </a:rPr>
              <a:t>Steri-Max</a:t>
            </a:r>
          </a:p>
        </p:txBody>
      </p:sp>
      <p:sp>
        <p:nvSpPr>
          <p:cNvPr id="7" name="TextBox 6">
            <a:extLst>
              <a:ext uri="{FF2B5EF4-FFF2-40B4-BE49-F238E27FC236}">
                <a16:creationId xmlns:a16="http://schemas.microsoft.com/office/drawing/2014/main" id="{87C6A22A-CD33-FC0D-7A82-012A38F56EF1}"/>
              </a:ext>
            </a:extLst>
          </p:cNvPr>
          <p:cNvSpPr txBox="1"/>
          <p:nvPr/>
        </p:nvSpPr>
        <p:spPr>
          <a:xfrm>
            <a:off x="10321414" y="6402157"/>
            <a:ext cx="915635" cy="369332"/>
          </a:xfrm>
          <a:prstGeom prst="rect">
            <a:avLst/>
          </a:prstGeom>
          <a:solidFill>
            <a:srgbClr val="00B0F0"/>
          </a:solidFill>
          <a:ln>
            <a:solidFill>
              <a:srgbClr val="FF0000"/>
            </a:solidFill>
          </a:ln>
        </p:spPr>
        <p:txBody>
          <a:bodyPr wrap="none" rtlCol="0">
            <a:spAutoFit/>
          </a:bodyPr>
          <a:lstStyle/>
          <a:p>
            <a:r>
              <a:rPr lang="en-AU" dirty="0"/>
              <a:t>Path-X</a:t>
            </a:r>
          </a:p>
        </p:txBody>
      </p:sp>
      <p:sp>
        <p:nvSpPr>
          <p:cNvPr id="8" name="TextBox 7">
            <a:extLst>
              <a:ext uri="{FF2B5EF4-FFF2-40B4-BE49-F238E27FC236}">
                <a16:creationId xmlns:a16="http://schemas.microsoft.com/office/drawing/2014/main" id="{D5312BB0-1E9D-D931-C2DB-CFA30C823DEE}"/>
              </a:ext>
            </a:extLst>
          </p:cNvPr>
          <p:cNvSpPr txBox="1"/>
          <p:nvPr/>
        </p:nvSpPr>
        <p:spPr>
          <a:xfrm>
            <a:off x="10275727" y="4224559"/>
            <a:ext cx="1007007" cy="369332"/>
          </a:xfrm>
          <a:prstGeom prst="rect">
            <a:avLst/>
          </a:prstGeom>
          <a:noFill/>
          <a:ln>
            <a:solidFill>
              <a:srgbClr val="FF0000"/>
            </a:solidFill>
          </a:ln>
        </p:spPr>
        <p:txBody>
          <a:bodyPr wrap="none" rtlCol="0">
            <a:spAutoFit/>
          </a:bodyPr>
          <a:lstStyle/>
          <a:p>
            <a:r>
              <a:rPr lang="en-AU" dirty="0">
                <a:solidFill>
                  <a:srgbClr val="00B0F0"/>
                </a:solidFill>
              </a:rPr>
              <a:t>Alginox</a:t>
            </a:r>
          </a:p>
        </p:txBody>
      </p:sp>
      <p:cxnSp>
        <p:nvCxnSpPr>
          <p:cNvPr id="16" name="Straight Arrow Connector 15">
            <a:extLst>
              <a:ext uri="{FF2B5EF4-FFF2-40B4-BE49-F238E27FC236}">
                <a16:creationId xmlns:a16="http://schemas.microsoft.com/office/drawing/2014/main" id="{40608ABF-0F2F-3416-55DF-FBB6310438E1}"/>
              </a:ext>
            </a:extLst>
          </p:cNvPr>
          <p:cNvCxnSpPr/>
          <p:nvPr/>
        </p:nvCxnSpPr>
        <p:spPr>
          <a:xfrm flipV="1">
            <a:off x="7793502" y="5391970"/>
            <a:ext cx="206589" cy="1010187"/>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B47F872-C309-5D5F-DF03-2B2522675111}"/>
              </a:ext>
            </a:extLst>
          </p:cNvPr>
          <p:cNvCxnSpPr/>
          <p:nvPr/>
        </p:nvCxnSpPr>
        <p:spPr>
          <a:xfrm flipH="1" flipV="1">
            <a:off x="10663311" y="5464648"/>
            <a:ext cx="241337" cy="95404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0E1B879-1BF2-25FF-8FD0-97DF3C7979D3}"/>
              </a:ext>
            </a:extLst>
          </p:cNvPr>
          <p:cNvSpPr txBox="1"/>
          <p:nvPr/>
        </p:nvSpPr>
        <p:spPr>
          <a:xfrm>
            <a:off x="8764765" y="6418696"/>
            <a:ext cx="1353256" cy="307777"/>
          </a:xfrm>
          <a:prstGeom prst="rect">
            <a:avLst/>
          </a:prstGeom>
          <a:noFill/>
          <a:ln>
            <a:solidFill>
              <a:srgbClr val="FFC000"/>
            </a:solidFill>
          </a:ln>
        </p:spPr>
        <p:txBody>
          <a:bodyPr wrap="none" rtlCol="0">
            <a:spAutoFit/>
          </a:bodyPr>
          <a:lstStyle/>
          <a:p>
            <a:r>
              <a:rPr lang="en-AU" sz="1400" dirty="0"/>
              <a:t>BACTERCIDES</a:t>
            </a:r>
          </a:p>
        </p:txBody>
      </p:sp>
      <p:cxnSp>
        <p:nvCxnSpPr>
          <p:cNvPr id="21" name="Straight Arrow Connector 20">
            <a:extLst>
              <a:ext uri="{FF2B5EF4-FFF2-40B4-BE49-F238E27FC236}">
                <a16:creationId xmlns:a16="http://schemas.microsoft.com/office/drawing/2014/main" id="{7D9F4AFA-F4A0-EE5E-A849-91D1C5E91F07}"/>
              </a:ext>
            </a:extLst>
          </p:cNvPr>
          <p:cNvCxnSpPr>
            <a:stCxn id="19" idx="3"/>
          </p:cNvCxnSpPr>
          <p:nvPr/>
        </p:nvCxnSpPr>
        <p:spPr>
          <a:xfrm>
            <a:off x="10118021" y="6572585"/>
            <a:ext cx="306139" cy="1423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5385D6D-35BE-545A-24F7-B64D7F6204CD}"/>
              </a:ext>
            </a:extLst>
          </p:cNvPr>
          <p:cNvCxnSpPr>
            <a:stCxn id="19" idx="1"/>
            <a:endCxn id="5" idx="3"/>
          </p:cNvCxnSpPr>
          <p:nvPr/>
        </p:nvCxnSpPr>
        <p:spPr>
          <a:xfrm flipH="1" flipV="1">
            <a:off x="8600576" y="6516512"/>
            <a:ext cx="164189" cy="5607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766A5CE-A94B-E804-0907-8DE3877D10B9}"/>
              </a:ext>
            </a:extLst>
          </p:cNvPr>
          <p:cNvSpPr txBox="1"/>
          <p:nvPr/>
        </p:nvSpPr>
        <p:spPr>
          <a:xfrm>
            <a:off x="7192116" y="1590680"/>
            <a:ext cx="1409360" cy="369332"/>
          </a:xfrm>
          <a:prstGeom prst="rect">
            <a:avLst/>
          </a:prstGeom>
          <a:noFill/>
          <a:ln>
            <a:solidFill>
              <a:srgbClr val="FF0000"/>
            </a:solidFill>
          </a:ln>
        </p:spPr>
        <p:txBody>
          <a:bodyPr wrap="none" rtlCol="0">
            <a:spAutoFit/>
          </a:bodyPr>
          <a:lstStyle/>
          <a:p>
            <a:r>
              <a:rPr lang="en-AU" dirty="0"/>
              <a:t>FUNGICIDE</a:t>
            </a:r>
          </a:p>
        </p:txBody>
      </p:sp>
      <p:cxnSp>
        <p:nvCxnSpPr>
          <p:cNvPr id="27" name="Straight Arrow Connector 26">
            <a:extLst>
              <a:ext uri="{FF2B5EF4-FFF2-40B4-BE49-F238E27FC236}">
                <a16:creationId xmlns:a16="http://schemas.microsoft.com/office/drawing/2014/main" id="{E2357B26-193D-4988-ECDE-D4F413BFFA5A}"/>
              </a:ext>
            </a:extLst>
          </p:cNvPr>
          <p:cNvCxnSpPr/>
          <p:nvPr/>
        </p:nvCxnSpPr>
        <p:spPr>
          <a:xfrm>
            <a:off x="7584337" y="1883466"/>
            <a:ext cx="110691" cy="98938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703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E252-9609-FCD7-5351-66B2157AAA36}"/>
              </a:ext>
            </a:extLst>
          </p:cNvPr>
          <p:cNvSpPr>
            <a:spLocks noGrp="1"/>
          </p:cNvSpPr>
          <p:nvPr>
            <p:ph type="title"/>
          </p:nvPr>
        </p:nvSpPr>
        <p:spPr/>
        <p:txBody>
          <a:bodyPr/>
          <a:lstStyle/>
          <a:p>
            <a:pPr algn="ctr"/>
            <a:r>
              <a:rPr lang="en-AU" dirty="0">
                <a:solidFill>
                  <a:srgbClr val="00B0F0"/>
                </a:solidFill>
              </a:rPr>
              <a:t>CONTROLING BOTRYTIS FUNGUS ON PHALAENOPSIS FLOWERS</a:t>
            </a:r>
          </a:p>
        </p:txBody>
      </p:sp>
      <p:sp>
        <p:nvSpPr>
          <p:cNvPr id="4" name="TextBox 3">
            <a:extLst>
              <a:ext uri="{FF2B5EF4-FFF2-40B4-BE49-F238E27FC236}">
                <a16:creationId xmlns:a16="http://schemas.microsoft.com/office/drawing/2014/main" id="{5A5181BC-C4B6-C25B-473B-A98C5B7F1DAC}"/>
              </a:ext>
            </a:extLst>
          </p:cNvPr>
          <p:cNvSpPr txBox="1"/>
          <p:nvPr/>
        </p:nvSpPr>
        <p:spPr>
          <a:xfrm>
            <a:off x="868680" y="2110154"/>
            <a:ext cx="8992772" cy="4524315"/>
          </a:xfrm>
          <a:prstGeom prst="rect">
            <a:avLst/>
          </a:prstGeom>
          <a:noFill/>
        </p:spPr>
        <p:txBody>
          <a:bodyPr wrap="square">
            <a:spAutoFit/>
          </a:bodyPr>
          <a:lstStyle/>
          <a:p>
            <a:pPr algn="l"/>
            <a:r>
              <a:rPr lang="en-AU" b="1" i="0" u="sng" dirty="0">
                <a:solidFill>
                  <a:schemeClr val="accent1">
                    <a:lumMod val="40000"/>
                    <a:lumOff val="60000"/>
                  </a:schemeClr>
                </a:solidFill>
                <a:effectLst/>
                <a:latin typeface="Roboto" panose="02000000000000000000" pitchFamily="2" charset="0"/>
              </a:rPr>
              <a:t>Sanitation</a:t>
            </a:r>
          </a:p>
          <a:p>
            <a:pPr algn="l"/>
            <a:r>
              <a:rPr lang="en-AU" b="0" i="0" dirty="0">
                <a:solidFill>
                  <a:srgbClr val="FFFF00"/>
                </a:solidFill>
                <a:effectLst/>
                <a:latin typeface="Roboto" panose="02000000000000000000" pitchFamily="2" charset="0"/>
              </a:rPr>
              <a:t>Inspect the growing area for conditions favourable to botrytis. As this pathogen thrives and winters over on </a:t>
            </a:r>
            <a:r>
              <a:rPr lang="en-AU" b="0" i="0" u="sng" dirty="0">
                <a:solidFill>
                  <a:schemeClr val="accent1">
                    <a:lumMod val="40000"/>
                    <a:lumOff val="60000"/>
                  </a:schemeClr>
                </a:solidFill>
                <a:effectLst/>
                <a:latin typeface="Roboto" panose="02000000000000000000" pitchFamily="2" charset="0"/>
              </a:rPr>
              <a:t>dead and dying plant material</a:t>
            </a:r>
            <a:r>
              <a:rPr lang="en-AU" b="0" i="0" dirty="0">
                <a:solidFill>
                  <a:srgbClr val="FFFF00"/>
                </a:solidFill>
                <a:effectLst/>
                <a:latin typeface="Roboto" panose="02000000000000000000" pitchFamily="2" charset="0"/>
              </a:rPr>
              <a:t>, </a:t>
            </a:r>
            <a:r>
              <a:rPr lang="en-AU" b="0" i="0" u="sng" dirty="0">
                <a:solidFill>
                  <a:schemeClr val="accent1">
                    <a:lumMod val="40000"/>
                    <a:lumOff val="60000"/>
                  </a:schemeClr>
                </a:solidFill>
                <a:effectLst/>
                <a:latin typeface="Roboto" panose="02000000000000000000" pitchFamily="2" charset="0"/>
              </a:rPr>
              <a:t>remove any plant debris, spent or</a:t>
            </a:r>
            <a:r>
              <a:rPr lang="en-AU" b="0" i="0" dirty="0">
                <a:solidFill>
                  <a:schemeClr val="accent1">
                    <a:lumMod val="40000"/>
                    <a:lumOff val="60000"/>
                  </a:schemeClr>
                </a:solidFill>
                <a:effectLst/>
                <a:latin typeface="Roboto" panose="02000000000000000000" pitchFamily="2" charset="0"/>
              </a:rPr>
              <a:t> </a:t>
            </a:r>
            <a:r>
              <a:rPr lang="en-AU" b="0" i="0" u="sng" dirty="0">
                <a:solidFill>
                  <a:schemeClr val="accent1">
                    <a:lumMod val="40000"/>
                    <a:lumOff val="60000"/>
                  </a:schemeClr>
                </a:solidFill>
                <a:effectLst/>
                <a:latin typeface="Roboto" panose="02000000000000000000" pitchFamily="2" charset="0"/>
              </a:rPr>
              <a:t>fallen flowers and leaves from the growing area </a:t>
            </a:r>
            <a:r>
              <a:rPr lang="en-AU" b="0" i="0" dirty="0">
                <a:solidFill>
                  <a:srgbClr val="FFFF00"/>
                </a:solidFill>
                <a:effectLst/>
                <a:latin typeface="Roboto" panose="02000000000000000000" pitchFamily="2" charset="0"/>
              </a:rPr>
              <a:t>to reduce the possibility of spreading the fungus. Some growers recommend removing and disposing of all affected flowers to help prevent the spread of the fungus, and even burning or burying of affected plant tissue.</a:t>
            </a:r>
          </a:p>
          <a:p>
            <a:pPr algn="l"/>
            <a:r>
              <a:rPr lang="en-AU" b="1" i="0" u="sng" dirty="0">
                <a:solidFill>
                  <a:schemeClr val="accent1">
                    <a:lumMod val="40000"/>
                    <a:lumOff val="60000"/>
                  </a:schemeClr>
                </a:solidFill>
                <a:effectLst/>
                <a:latin typeface="Roboto" panose="02000000000000000000" pitchFamily="2" charset="0"/>
              </a:rPr>
              <a:t>Circulation</a:t>
            </a:r>
          </a:p>
          <a:p>
            <a:pPr algn="l"/>
            <a:r>
              <a:rPr lang="en-AU" b="0" i="0" dirty="0">
                <a:solidFill>
                  <a:srgbClr val="FFFF00"/>
                </a:solidFill>
                <a:effectLst/>
                <a:latin typeface="Roboto" panose="02000000000000000000" pitchFamily="2" charset="0"/>
              </a:rPr>
              <a:t>Keep plenty of </a:t>
            </a:r>
            <a:r>
              <a:rPr lang="en-AU" b="1" i="0" u="sng" dirty="0">
                <a:solidFill>
                  <a:schemeClr val="accent1">
                    <a:lumMod val="40000"/>
                    <a:lumOff val="60000"/>
                  </a:schemeClr>
                </a:solidFill>
                <a:effectLst/>
                <a:latin typeface="Roboto" panose="02000000000000000000" pitchFamily="2" charset="0"/>
              </a:rPr>
              <a:t>fresh air moving </a:t>
            </a:r>
            <a:r>
              <a:rPr lang="en-AU" b="0" i="0" dirty="0">
                <a:solidFill>
                  <a:srgbClr val="FFFF00"/>
                </a:solidFill>
                <a:effectLst/>
                <a:latin typeface="Roboto" panose="02000000000000000000" pitchFamily="2" charset="0"/>
              </a:rPr>
              <a:t>through the growing area and around plants at all times. A stagnant, damp environment with </a:t>
            </a:r>
            <a:r>
              <a:rPr lang="en-AU" b="0" i="0" u="sng" dirty="0">
                <a:solidFill>
                  <a:schemeClr val="accent1">
                    <a:lumMod val="40000"/>
                    <a:lumOff val="60000"/>
                  </a:schemeClr>
                </a:solidFill>
                <a:effectLst/>
                <a:latin typeface="Roboto" panose="02000000000000000000" pitchFamily="2" charset="0"/>
              </a:rPr>
              <a:t>inadequate air circulation promotes the growth of botrytis</a:t>
            </a:r>
            <a:r>
              <a:rPr lang="en-AU" b="0" i="0" dirty="0">
                <a:solidFill>
                  <a:schemeClr val="accent1">
                    <a:lumMod val="40000"/>
                    <a:lumOff val="60000"/>
                  </a:schemeClr>
                </a:solidFill>
                <a:effectLst/>
                <a:latin typeface="Roboto" panose="02000000000000000000" pitchFamily="2" charset="0"/>
              </a:rPr>
              <a:t>. </a:t>
            </a:r>
            <a:r>
              <a:rPr lang="en-AU" b="0" i="0" u="sng" dirty="0">
                <a:solidFill>
                  <a:schemeClr val="accent1">
                    <a:lumMod val="40000"/>
                    <a:lumOff val="60000"/>
                  </a:schemeClr>
                </a:solidFill>
                <a:effectLst/>
                <a:latin typeface="Roboto" panose="02000000000000000000" pitchFamily="2" charset="0"/>
              </a:rPr>
              <a:t>Good air circulation is a necessity to prevent fungal infections year round, but most especially when plants are in bloom. Increasing the ambient </a:t>
            </a:r>
            <a:r>
              <a:rPr lang="en-AU" b="0" i="0" dirty="0">
                <a:solidFill>
                  <a:srgbClr val="FFFF00"/>
                </a:solidFill>
                <a:effectLst/>
                <a:latin typeface="Roboto" panose="02000000000000000000" pitchFamily="2" charset="0"/>
              </a:rPr>
              <a:t>temperature and air movement and decreasing the humidity during cool, damp weather will help eliminate any excess moisture on plant tissue, thus minimizing the chances of infection. In most areas, orchids grown outdoors already have the necessary air movement in their environment.</a:t>
            </a:r>
          </a:p>
        </p:txBody>
      </p:sp>
      <p:pic>
        <p:nvPicPr>
          <p:cNvPr id="2050" name="Picture 2">
            <a:extLst>
              <a:ext uri="{FF2B5EF4-FFF2-40B4-BE49-F238E27FC236}">
                <a16:creationId xmlns:a16="http://schemas.microsoft.com/office/drawing/2014/main" id="{507C4198-8E44-D075-DCEF-A324099AA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2009" y="4567206"/>
            <a:ext cx="1414335" cy="14143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Botrytis Blight on Greenhouse/Nursery Ornamentals | Envu ...">
            <a:extLst>
              <a:ext uri="{FF2B5EF4-FFF2-40B4-BE49-F238E27FC236}">
                <a16:creationId xmlns:a16="http://schemas.microsoft.com/office/drawing/2014/main" id="{61EB1673-0468-2309-B874-1D43921A3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2009" y="2532184"/>
            <a:ext cx="1477598" cy="1164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629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8AE5-C81C-AF1F-24FA-A4A26F8283B2}"/>
              </a:ext>
            </a:extLst>
          </p:cNvPr>
          <p:cNvSpPr>
            <a:spLocks noGrp="1"/>
          </p:cNvSpPr>
          <p:nvPr>
            <p:ph type="title"/>
          </p:nvPr>
        </p:nvSpPr>
        <p:spPr/>
        <p:txBody>
          <a:bodyPr/>
          <a:lstStyle/>
          <a:p>
            <a:pPr algn="ctr"/>
            <a:r>
              <a:rPr lang="en-AU" dirty="0">
                <a:solidFill>
                  <a:srgbClr val="00B0F0"/>
                </a:solidFill>
              </a:rPr>
              <a:t>CONTROLING </a:t>
            </a:r>
            <a:r>
              <a:rPr lang="en-AU" dirty="0">
                <a:solidFill>
                  <a:srgbClr val="FFFF00"/>
                </a:solidFill>
              </a:rPr>
              <a:t>BOTRYTIS</a:t>
            </a:r>
            <a:r>
              <a:rPr lang="en-AU" dirty="0">
                <a:solidFill>
                  <a:srgbClr val="00B0F0"/>
                </a:solidFill>
              </a:rPr>
              <a:t> FUNGUS ON PHALAENOPSIS FLOWERS</a:t>
            </a:r>
            <a:endParaRPr lang="en-AU" dirty="0"/>
          </a:p>
        </p:txBody>
      </p:sp>
      <p:sp>
        <p:nvSpPr>
          <p:cNvPr id="4" name="TextBox 3">
            <a:extLst>
              <a:ext uri="{FF2B5EF4-FFF2-40B4-BE49-F238E27FC236}">
                <a16:creationId xmlns:a16="http://schemas.microsoft.com/office/drawing/2014/main" id="{D824E738-36AE-57D3-F85A-823E4CA82228}"/>
              </a:ext>
            </a:extLst>
          </p:cNvPr>
          <p:cNvSpPr txBox="1"/>
          <p:nvPr/>
        </p:nvSpPr>
        <p:spPr>
          <a:xfrm>
            <a:off x="1785594" y="2862666"/>
            <a:ext cx="6098344" cy="1938992"/>
          </a:xfrm>
          <a:prstGeom prst="rect">
            <a:avLst/>
          </a:prstGeom>
          <a:noFill/>
        </p:spPr>
        <p:txBody>
          <a:bodyPr wrap="square">
            <a:spAutoFit/>
          </a:bodyPr>
          <a:lstStyle/>
          <a:p>
            <a:r>
              <a:rPr lang="en-AU" sz="2000" b="0" i="0" u="sng" dirty="0">
                <a:solidFill>
                  <a:srgbClr val="FFFF00"/>
                </a:solidFill>
                <a:effectLst/>
                <a:latin typeface="Roboto" panose="02000000000000000000" pitchFamily="2" charset="0"/>
              </a:rPr>
              <a:t>Finally</a:t>
            </a:r>
            <a:r>
              <a:rPr lang="en-AU" sz="2000" b="0" i="0" dirty="0">
                <a:solidFill>
                  <a:srgbClr val="FFFF00"/>
                </a:solidFill>
                <a:effectLst/>
                <a:latin typeface="Roboto" panose="02000000000000000000" pitchFamily="2" charset="0"/>
              </a:rPr>
              <a:t>, </a:t>
            </a:r>
            <a:r>
              <a:rPr lang="en-AU" sz="2000" b="0" i="0" dirty="0">
                <a:solidFill>
                  <a:schemeClr val="accent1">
                    <a:lumMod val="40000"/>
                    <a:lumOff val="60000"/>
                  </a:schemeClr>
                </a:solidFill>
                <a:effectLst/>
                <a:latin typeface="Roboto" panose="02000000000000000000" pitchFamily="2" charset="0"/>
              </a:rPr>
              <a:t>isolate</a:t>
            </a:r>
            <a:r>
              <a:rPr lang="en-AU" sz="2000" b="0" i="0" dirty="0">
                <a:solidFill>
                  <a:srgbClr val="FFFF00"/>
                </a:solidFill>
                <a:effectLst/>
                <a:latin typeface="Roboto" panose="02000000000000000000" pitchFamily="2" charset="0"/>
              </a:rPr>
              <a:t> any new plants for a minimum </a:t>
            </a:r>
            <a:r>
              <a:rPr lang="en-AU" sz="2000" b="0" i="0" dirty="0">
                <a:solidFill>
                  <a:schemeClr val="accent1">
                    <a:lumMod val="40000"/>
                    <a:lumOff val="60000"/>
                  </a:schemeClr>
                </a:solidFill>
                <a:effectLst/>
                <a:latin typeface="Roboto" panose="02000000000000000000" pitchFamily="2" charset="0"/>
              </a:rPr>
              <a:t>of two weeks</a:t>
            </a:r>
            <a:r>
              <a:rPr lang="en-AU" sz="2000" b="0" i="0" dirty="0">
                <a:solidFill>
                  <a:srgbClr val="FFFF00"/>
                </a:solidFill>
                <a:effectLst/>
                <a:latin typeface="Roboto" panose="02000000000000000000" pitchFamily="2" charset="0"/>
              </a:rPr>
              <a:t> before admitting them to your growing area and into your orchid collection. During the isolation period, keep a close eye on the new acquisition for signs of any pest or disease that could be spread to other plants.</a:t>
            </a:r>
            <a:endParaRPr lang="en-AU" sz="2000" dirty="0">
              <a:solidFill>
                <a:srgbClr val="FFFF00"/>
              </a:solidFill>
            </a:endParaRPr>
          </a:p>
        </p:txBody>
      </p:sp>
      <p:pic>
        <p:nvPicPr>
          <p:cNvPr id="5" name="Picture 4">
            <a:extLst>
              <a:ext uri="{FF2B5EF4-FFF2-40B4-BE49-F238E27FC236}">
                <a16:creationId xmlns:a16="http://schemas.microsoft.com/office/drawing/2014/main" id="{D8DD2917-7CC1-608C-320C-5A05B4761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8985" y="2447778"/>
            <a:ext cx="2963697" cy="4080233"/>
          </a:xfrm>
          <a:prstGeom prst="rect">
            <a:avLst/>
          </a:prstGeom>
        </p:spPr>
      </p:pic>
    </p:spTree>
    <p:extLst>
      <p:ext uri="{BB962C8B-B14F-4D97-AF65-F5344CB8AC3E}">
        <p14:creationId xmlns:p14="http://schemas.microsoft.com/office/powerpoint/2010/main" val="3987763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1FD07-8D8A-6922-9429-D64BD520AC61}"/>
              </a:ext>
            </a:extLst>
          </p:cNvPr>
          <p:cNvSpPr>
            <a:spLocks noGrp="1"/>
          </p:cNvSpPr>
          <p:nvPr>
            <p:ph type="title"/>
          </p:nvPr>
        </p:nvSpPr>
        <p:spPr/>
        <p:txBody>
          <a:bodyPr/>
          <a:lstStyle/>
          <a:p>
            <a:pPr algn="ctr"/>
            <a:r>
              <a:rPr lang="en-AU" dirty="0">
                <a:solidFill>
                  <a:srgbClr val="FFFF00"/>
                </a:solidFill>
              </a:rPr>
              <a:t>TREATMENT OF FUNGAL CROWN ROT ON PHALAENOPSIS</a:t>
            </a:r>
          </a:p>
        </p:txBody>
      </p:sp>
      <p:sp>
        <p:nvSpPr>
          <p:cNvPr id="4" name="TextBox 3">
            <a:extLst>
              <a:ext uri="{FF2B5EF4-FFF2-40B4-BE49-F238E27FC236}">
                <a16:creationId xmlns:a16="http://schemas.microsoft.com/office/drawing/2014/main" id="{0BADAAAB-A76F-19B5-F53F-A9B441A16E3A}"/>
              </a:ext>
            </a:extLst>
          </p:cNvPr>
          <p:cNvSpPr txBox="1"/>
          <p:nvPr/>
        </p:nvSpPr>
        <p:spPr>
          <a:xfrm>
            <a:off x="482978" y="2278380"/>
            <a:ext cx="6096000" cy="3754874"/>
          </a:xfrm>
          <a:prstGeom prst="rect">
            <a:avLst/>
          </a:prstGeom>
          <a:noFill/>
        </p:spPr>
        <p:txBody>
          <a:bodyPr wrap="square">
            <a:spAutoFit/>
          </a:bodyPr>
          <a:lstStyle/>
          <a:p>
            <a:pPr algn="l"/>
            <a:endParaRPr lang="en-AU" sz="1400" b="0" i="0" dirty="0">
              <a:solidFill>
                <a:srgbClr val="FFFF00"/>
              </a:solidFill>
              <a:effectLst/>
              <a:latin typeface="Lato" panose="020F0502020204030203" pitchFamily="34" charset="0"/>
            </a:endParaRPr>
          </a:p>
          <a:p>
            <a:pPr algn="l">
              <a:buFont typeface="Arial" panose="020B0604020202020204" pitchFamily="34" charset="0"/>
              <a:buChar char="•"/>
            </a:pPr>
            <a:r>
              <a:rPr lang="en-AU" sz="1600" b="1" i="0" u="sng" dirty="0">
                <a:solidFill>
                  <a:srgbClr val="FFFF00"/>
                </a:solidFill>
                <a:effectLst/>
                <a:latin typeface="Lato" panose="020F0502020204030203" pitchFamily="34" charset="0"/>
              </a:rPr>
              <a:t> </a:t>
            </a:r>
            <a:r>
              <a:rPr lang="en-AU" sz="1600" b="1" i="0" u="sng" dirty="0">
                <a:solidFill>
                  <a:schemeClr val="accent1">
                    <a:lumMod val="40000"/>
                    <a:lumOff val="60000"/>
                  </a:schemeClr>
                </a:solidFill>
                <a:effectLst/>
                <a:latin typeface="Lato" panose="020F0502020204030203" pitchFamily="34" charset="0"/>
              </a:rPr>
              <a:t>Fungal Crown Rot </a:t>
            </a:r>
            <a:r>
              <a:rPr lang="en-AU" sz="1600" b="0" i="0" dirty="0">
                <a:solidFill>
                  <a:srgbClr val="FFFF00"/>
                </a:solidFill>
                <a:effectLst/>
                <a:latin typeface="Lato" panose="020F0502020204030203" pitchFamily="34" charset="0"/>
              </a:rPr>
              <a:t>is the most common and dangerous Phalaenopsis fungal disease. At its beginning, orchid owners may notice a subtle </a:t>
            </a:r>
            <a:r>
              <a:rPr lang="en-AU" sz="1600" b="0" i="0" dirty="0">
                <a:solidFill>
                  <a:schemeClr val="accent1">
                    <a:lumMod val="40000"/>
                    <a:lumOff val="60000"/>
                  </a:schemeClr>
                </a:solidFill>
                <a:effectLst/>
                <a:latin typeface="Lato" panose="020F0502020204030203" pitchFamily="34" charset="0"/>
              </a:rPr>
              <a:t>discoloration at the centre </a:t>
            </a:r>
            <a:r>
              <a:rPr lang="en-AU" sz="1600" b="0" i="0" dirty="0">
                <a:solidFill>
                  <a:srgbClr val="FFFF00"/>
                </a:solidFill>
                <a:effectLst/>
                <a:latin typeface="Lato" panose="020F0502020204030203" pitchFamily="34" charset="0"/>
              </a:rPr>
              <a:t>of the plant or at the </a:t>
            </a:r>
            <a:r>
              <a:rPr lang="en-AU" sz="1600" b="0" i="0" dirty="0">
                <a:solidFill>
                  <a:schemeClr val="accent1">
                    <a:lumMod val="40000"/>
                    <a:lumOff val="60000"/>
                  </a:schemeClr>
                </a:solidFill>
                <a:effectLst/>
                <a:latin typeface="Lato" panose="020F0502020204030203" pitchFamily="34" charset="0"/>
              </a:rPr>
              <a:t>base of the leaves</a:t>
            </a:r>
            <a:r>
              <a:rPr lang="en-AU" sz="1600" b="0" i="0" dirty="0">
                <a:solidFill>
                  <a:srgbClr val="FFFF00"/>
                </a:solidFill>
                <a:effectLst/>
                <a:latin typeface="Lato" panose="020F0502020204030203" pitchFamily="34" charset="0"/>
              </a:rPr>
              <a:t>. Crown rot is caused by a combination of </a:t>
            </a:r>
            <a:r>
              <a:rPr lang="en-AU" sz="1600" b="1" i="0" u="sng" dirty="0">
                <a:solidFill>
                  <a:schemeClr val="accent1">
                    <a:lumMod val="40000"/>
                    <a:lumOff val="60000"/>
                  </a:schemeClr>
                </a:solidFill>
                <a:effectLst/>
                <a:latin typeface="Lato" panose="020F0502020204030203" pitchFamily="34" charset="0"/>
              </a:rPr>
              <a:t>overwatering, water left in crown, </a:t>
            </a:r>
            <a:r>
              <a:rPr lang="en-AU" sz="1600" b="1" i="0" dirty="0">
                <a:solidFill>
                  <a:schemeClr val="accent1">
                    <a:lumMod val="40000"/>
                    <a:lumOff val="60000"/>
                  </a:schemeClr>
                </a:solidFill>
                <a:effectLst/>
                <a:latin typeface="Lato" panose="020F0502020204030203" pitchFamily="34" charset="0"/>
              </a:rPr>
              <a:t> </a:t>
            </a:r>
            <a:r>
              <a:rPr lang="en-AU" sz="1600" b="1" i="0" u="sng" dirty="0">
                <a:solidFill>
                  <a:schemeClr val="accent1">
                    <a:lumMod val="40000"/>
                    <a:lumOff val="60000"/>
                  </a:schemeClr>
                </a:solidFill>
                <a:effectLst/>
                <a:latin typeface="Lato" panose="020F0502020204030203" pitchFamily="34" charset="0"/>
              </a:rPr>
              <a:t>poor air circ</a:t>
            </a:r>
            <a:r>
              <a:rPr lang="en-AU" sz="1600" i="0" u="sng" dirty="0">
                <a:solidFill>
                  <a:schemeClr val="accent1">
                    <a:lumMod val="40000"/>
                    <a:lumOff val="60000"/>
                  </a:schemeClr>
                </a:solidFill>
                <a:effectLst/>
                <a:latin typeface="Lato" panose="020F0502020204030203" pitchFamily="34" charset="0"/>
              </a:rPr>
              <a:t>ulation </a:t>
            </a:r>
            <a:r>
              <a:rPr lang="en-AU" sz="1600" b="0" i="0" dirty="0">
                <a:solidFill>
                  <a:srgbClr val="FFFF00"/>
                </a:solidFill>
                <a:effectLst/>
                <a:latin typeface="Lato" panose="020F0502020204030203" pitchFamily="34" charset="0"/>
              </a:rPr>
              <a:t>and low temperatures. </a:t>
            </a:r>
            <a:r>
              <a:rPr lang="en-AU" sz="1600" b="1" i="0" dirty="0">
                <a:solidFill>
                  <a:srgbClr val="FFFF00"/>
                </a:solidFill>
                <a:effectLst/>
                <a:latin typeface="Lato" panose="020F0502020204030203" pitchFamily="34" charset="0"/>
              </a:rPr>
              <a:t>If untreated, plants can </a:t>
            </a:r>
            <a:r>
              <a:rPr lang="en-AU" sz="1600" i="0" dirty="0">
                <a:solidFill>
                  <a:schemeClr val="accent1">
                    <a:lumMod val="40000"/>
                    <a:lumOff val="60000"/>
                  </a:schemeClr>
                </a:solidFill>
                <a:effectLst/>
                <a:latin typeface="Lato" panose="020F0502020204030203" pitchFamily="34" charset="0"/>
              </a:rPr>
              <a:t>die within a week.</a:t>
            </a:r>
          </a:p>
          <a:p>
            <a:pPr algn="l">
              <a:buFont typeface="Arial" panose="020B0604020202020204" pitchFamily="34" charset="0"/>
              <a:buChar char="•"/>
            </a:pPr>
            <a:endParaRPr lang="en-AU" sz="1600" i="0" dirty="0">
              <a:solidFill>
                <a:schemeClr val="accent1">
                  <a:lumMod val="40000"/>
                  <a:lumOff val="60000"/>
                </a:schemeClr>
              </a:solidFill>
              <a:effectLst/>
              <a:latin typeface="Lato" panose="020F0502020204030203" pitchFamily="34" charset="0"/>
            </a:endParaRPr>
          </a:p>
          <a:p>
            <a:pPr algn="l"/>
            <a:r>
              <a:rPr lang="en-AU" sz="1600" i="0" u="sng" dirty="0">
                <a:solidFill>
                  <a:schemeClr val="accent1">
                    <a:lumMod val="40000"/>
                    <a:lumOff val="60000"/>
                  </a:schemeClr>
                </a:solidFill>
                <a:effectLst/>
                <a:latin typeface="Lato" panose="020F0502020204030203" pitchFamily="34" charset="0"/>
              </a:rPr>
              <a:t>To control this disease</a:t>
            </a:r>
            <a:r>
              <a:rPr lang="en-AU" sz="1600" b="1" i="0" dirty="0">
                <a:solidFill>
                  <a:srgbClr val="FFFF00"/>
                </a:solidFill>
                <a:effectLst/>
                <a:latin typeface="Lato" panose="020F0502020204030203" pitchFamily="34" charset="0"/>
              </a:rPr>
              <a:t>, even though it may be too late:</a:t>
            </a:r>
          </a:p>
          <a:p>
            <a:pPr algn="l"/>
            <a:r>
              <a:rPr lang="en-AU" sz="1600" b="0" i="0" dirty="0">
                <a:solidFill>
                  <a:srgbClr val="FFFF00"/>
                </a:solidFill>
                <a:effectLst/>
                <a:latin typeface="Lato" panose="020F0502020204030203" pitchFamily="34" charset="0"/>
              </a:rPr>
              <a:t>Immediately </a:t>
            </a:r>
            <a:r>
              <a:rPr lang="en-AU" sz="1600" b="0" i="0" dirty="0">
                <a:solidFill>
                  <a:schemeClr val="accent1">
                    <a:lumMod val="40000"/>
                    <a:lumOff val="60000"/>
                  </a:schemeClr>
                </a:solidFill>
                <a:effectLst/>
                <a:latin typeface="Lato" panose="020F0502020204030203" pitchFamily="34" charset="0"/>
              </a:rPr>
              <a:t>remove infected foliage using a sterilized razor. </a:t>
            </a:r>
            <a:r>
              <a:rPr lang="en-AU" sz="1600" b="1" i="0" u="none" strike="noStrike" dirty="0">
                <a:solidFill>
                  <a:schemeClr val="accent1">
                    <a:lumMod val="40000"/>
                    <a:lumOff val="60000"/>
                  </a:schemeClr>
                </a:solidFill>
                <a:effectLst/>
                <a:latin typeface="Lato" panose="020F0502020204030203" pitchFamily="34" charset="0"/>
                <a:hlinkClick r:id="rId2" tooltip="Relocate your orchid">
                  <a:extLst>
                    <a:ext uri="{A12FA001-AC4F-418D-AE19-62706E023703}">
                      <ahyp:hlinkClr xmlns:ahyp="http://schemas.microsoft.com/office/drawing/2018/hyperlinkcolor" val="tx"/>
                    </a:ext>
                  </a:extLst>
                </a:hlinkClick>
              </a:rPr>
              <a:t>Relocate your orchid</a:t>
            </a:r>
            <a:r>
              <a:rPr lang="en-AU" sz="1600" b="1" i="0" dirty="0">
                <a:solidFill>
                  <a:schemeClr val="accent1">
                    <a:lumMod val="40000"/>
                    <a:lumOff val="60000"/>
                  </a:schemeClr>
                </a:solidFill>
                <a:effectLst/>
                <a:latin typeface="Lato" panose="020F0502020204030203" pitchFamily="34" charset="0"/>
              </a:rPr>
              <a:t> </a:t>
            </a:r>
            <a:r>
              <a:rPr lang="en-AU" sz="1600" b="0" i="0" dirty="0">
                <a:solidFill>
                  <a:schemeClr val="accent1">
                    <a:lumMod val="40000"/>
                    <a:lumOff val="60000"/>
                  </a:schemeClr>
                </a:solidFill>
                <a:effectLst/>
                <a:latin typeface="Lato" panose="020F0502020204030203" pitchFamily="34" charset="0"/>
              </a:rPr>
              <a:t>to expose it to better air circulation, lower humidity </a:t>
            </a:r>
            <a:r>
              <a:rPr lang="en-AU" sz="1600" b="0" i="0" dirty="0">
                <a:solidFill>
                  <a:srgbClr val="FFFF00"/>
                </a:solidFill>
                <a:effectLst/>
                <a:latin typeface="Lato" panose="020F0502020204030203" pitchFamily="34" charset="0"/>
              </a:rPr>
              <a:t>and temperatures.  </a:t>
            </a:r>
            <a:r>
              <a:rPr lang="en-AU" sz="1600" b="0" i="0" dirty="0">
                <a:solidFill>
                  <a:schemeClr val="accent1">
                    <a:lumMod val="40000"/>
                    <a:lumOff val="60000"/>
                  </a:schemeClr>
                </a:solidFill>
                <a:effectLst/>
                <a:latin typeface="Lato" panose="020F0502020204030203" pitchFamily="34" charset="0"/>
              </a:rPr>
              <a:t> Spray </a:t>
            </a:r>
            <a:r>
              <a:rPr lang="en-AU" sz="1600" b="0" i="0" dirty="0">
                <a:solidFill>
                  <a:srgbClr val="FFFF00"/>
                </a:solidFill>
                <a:effectLst/>
                <a:latin typeface="Lato" panose="020F0502020204030203" pitchFamily="34" charset="0"/>
              </a:rPr>
              <a:t>your orchid with a good </a:t>
            </a:r>
            <a:r>
              <a:rPr lang="en-AU" sz="1600" b="0" i="0" dirty="0">
                <a:solidFill>
                  <a:schemeClr val="accent1">
                    <a:lumMod val="40000"/>
                    <a:lumOff val="60000"/>
                  </a:schemeClr>
                </a:solidFill>
                <a:effectLst/>
                <a:latin typeface="Lato" panose="020F0502020204030203" pitchFamily="34" charset="0"/>
              </a:rPr>
              <a:t>quality, broad-spectrum fungicide</a:t>
            </a:r>
            <a:r>
              <a:rPr lang="en-AU" sz="1600" b="0" i="0" dirty="0">
                <a:solidFill>
                  <a:srgbClr val="FFFF00"/>
                </a:solidFill>
                <a:effectLst/>
                <a:latin typeface="Lato" panose="020F0502020204030203" pitchFamily="34" charset="0"/>
              </a:rPr>
              <a:t>, following package directions. Even if you suspect a bacterial disease, fungicide application will prevent secondary infection.</a:t>
            </a:r>
          </a:p>
        </p:txBody>
      </p:sp>
      <p:pic>
        <p:nvPicPr>
          <p:cNvPr id="9" name="Picture 8">
            <a:extLst>
              <a:ext uri="{FF2B5EF4-FFF2-40B4-BE49-F238E27FC236}">
                <a16:creationId xmlns:a16="http://schemas.microsoft.com/office/drawing/2014/main" id="{D3F4CF9C-FF4F-D404-259A-802419C64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682" y="2495579"/>
            <a:ext cx="5094931" cy="2346244"/>
          </a:xfrm>
          <a:prstGeom prst="rect">
            <a:avLst/>
          </a:prstGeom>
        </p:spPr>
      </p:pic>
      <p:sp>
        <p:nvSpPr>
          <p:cNvPr id="11" name="TextBox 10">
            <a:extLst>
              <a:ext uri="{FF2B5EF4-FFF2-40B4-BE49-F238E27FC236}">
                <a16:creationId xmlns:a16="http://schemas.microsoft.com/office/drawing/2014/main" id="{9971094F-1AF8-4017-A535-8F986F68C9E8}"/>
              </a:ext>
            </a:extLst>
          </p:cNvPr>
          <p:cNvSpPr txBox="1"/>
          <p:nvPr/>
        </p:nvSpPr>
        <p:spPr>
          <a:xfrm>
            <a:off x="7117032" y="1961185"/>
            <a:ext cx="2158583" cy="369332"/>
          </a:xfrm>
          <a:prstGeom prst="rect">
            <a:avLst/>
          </a:prstGeom>
          <a:solidFill>
            <a:srgbClr val="7030A0"/>
          </a:solidFill>
          <a:ln>
            <a:solidFill>
              <a:schemeClr val="bg2">
                <a:lumMod val="60000"/>
                <a:lumOff val="40000"/>
              </a:schemeClr>
            </a:solidFill>
          </a:ln>
        </p:spPr>
        <p:txBody>
          <a:bodyPr wrap="square">
            <a:spAutoFit/>
          </a:bodyPr>
          <a:lstStyle/>
          <a:p>
            <a:r>
              <a:rPr lang="en-AU" sz="1800" b="1" i="0" u="sng" dirty="0">
                <a:solidFill>
                  <a:srgbClr val="FFFF00"/>
                </a:solidFill>
                <a:effectLst/>
                <a:latin typeface="Lato" panose="020F0502020204030203" pitchFamily="34" charset="0"/>
              </a:rPr>
              <a:t>Fungal Crown Rot </a:t>
            </a:r>
            <a:endParaRPr lang="en-AU" dirty="0"/>
          </a:p>
        </p:txBody>
      </p:sp>
      <p:sp>
        <p:nvSpPr>
          <p:cNvPr id="16" name="TextBox 15">
            <a:extLst>
              <a:ext uri="{FF2B5EF4-FFF2-40B4-BE49-F238E27FC236}">
                <a16:creationId xmlns:a16="http://schemas.microsoft.com/office/drawing/2014/main" id="{5653734D-DB57-9E0D-589E-4916F8D6B68C}"/>
              </a:ext>
            </a:extLst>
          </p:cNvPr>
          <p:cNvSpPr txBox="1"/>
          <p:nvPr/>
        </p:nvSpPr>
        <p:spPr>
          <a:xfrm>
            <a:off x="9650536" y="1941581"/>
            <a:ext cx="2295821" cy="369332"/>
          </a:xfrm>
          <a:prstGeom prst="rect">
            <a:avLst/>
          </a:prstGeom>
          <a:solidFill>
            <a:schemeClr val="accent3">
              <a:lumMod val="40000"/>
              <a:lumOff val="6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en-AU" dirty="0"/>
              <a:t>Keiki from old Plant</a:t>
            </a:r>
          </a:p>
        </p:txBody>
      </p:sp>
      <p:pic>
        <p:nvPicPr>
          <p:cNvPr id="5" name="Picture 4">
            <a:extLst>
              <a:ext uri="{FF2B5EF4-FFF2-40B4-BE49-F238E27FC236}">
                <a16:creationId xmlns:a16="http://schemas.microsoft.com/office/drawing/2014/main" id="{CB93E2C4-34AA-A680-0094-14909460D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1426" y="5006885"/>
            <a:ext cx="2095626" cy="1603026"/>
          </a:xfrm>
          <a:prstGeom prst="rect">
            <a:avLst/>
          </a:prstGeom>
        </p:spPr>
      </p:pic>
      <p:sp>
        <p:nvSpPr>
          <p:cNvPr id="6" name="Oval 5">
            <a:extLst>
              <a:ext uri="{FF2B5EF4-FFF2-40B4-BE49-F238E27FC236}">
                <a16:creationId xmlns:a16="http://schemas.microsoft.com/office/drawing/2014/main" id="{9D4C5C8B-044B-9C15-2282-E8615D473FC0}"/>
              </a:ext>
            </a:extLst>
          </p:cNvPr>
          <p:cNvSpPr/>
          <p:nvPr/>
        </p:nvSpPr>
        <p:spPr>
          <a:xfrm>
            <a:off x="7569341" y="3263705"/>
            <a:ext cx="899410" cy="61897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Oval 6">
            <a:extLst>
              <a:ext uri="{FF2B5EF4-FFF2-40B4-BE49-F238E27FC236}">
                <a16:creationId xmlns:a16="http://schemas.microsoft.com/office/drawing/2014/main" id="{162157C4-0395-5C6C-DD5C-2C3B5331678F}"/>
              </a:ext>
            </a:extLst>
          </p:cNvPr>
          <p:cNvSpPr/>
          <p:nvPr/>
        </p:nvSpPr>
        <p:spPr>
          <a:xfrm>
            <a:off x="7399606" y="5373858"/>
            <a:ext cx="1069145" cy="84406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a:extLst>
              <a:ext uri="{FF2B5EF4-FFF2-40B4-BE49-F238E27FC236}">
                <a16:creationId xmlns:a16="http://schemas.microsoft.com/office/drawing/2014/main" id="{7903BCAD-824A-96C6-958F-BF5D562BDA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7596" y="4994376"/>
            <a:ext cx="2404540" cy="1603026"/>
          </a:xfrm>
          <a:prstGeom prst="rect">
            <a:avLst/>
          </a:prstGeom>
        </p:spPr>
      </p:pic>
      <p:sp>
        <p:nvSpPr>
          <p:cNvPr id="12" name="Oval 11">
            <a:extLst>
              <a:ext uri="{FF2B5EF4-FFF2-40B4-BE49-F238E27FC236}">
                <a16:creationId xmlns:a16="http://schemas.microsoft.com/office/drawing/2014/main" id="{8A3A8074-88EA-51F9-5774-5863137BB5F4}"/>
              </a:ext>
            </a:extLst>
          </p:cNvPr>
          <p:cNvSpPr/>
          <p:nvPr/>
        </p:nvSpPr>
        <p:spPr>
          <a:xfrm>
            <a:off x="9847385" y="5373858"/>
            <a:ext cx="1326851" cy="844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22" name="Straight Arrow Connector 21">
            <a:extLst>
              <a:ext uri="{FF2B5EF4-FFF2-40B4-BE49-F238E27FC236}">
                <a16:creationId xmlns:a16="http://schemas.microsoft.com/office/drawing/2014/main" id="{A37D2B9E-072F-2CA3-7495-D2FEB2B89BB0}"/>
              </a:ext>
            </a:extLst>
          </p:cNvPr>
          <p:cNvCxnSpPr/>
          <p:nvPr/>
        </p:nvCxnSpPr>
        <p:spPr>
          <a:xfrm>
            <a:off x="8019046" y="2304565"/>
            <a:ext cx="177277" cy="126862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5BD804B-5D53-E675-742F-23643FC19AB3}"/>
              </a:ext>
            </a:extLst>
          </p:cNvPr>
          <p:cNvSpPr txBox="1"/>
          <p:nvPr/>
        </p:nvSpPr>
        <p:spPr>
          <a:xfrm>
            <a:off x="4300659" y="6033254"/>
            <a:ext cx="2095626" cy="369332"/>
          </a:xfrm>
          <a:prstGeom prst="rect">
            <a:avLst/>
          </a:prstGeom>
          <a:solidFill>
            <a:srgbClr val="7030A0"/>
          </a:solidFill>
          <a:ln>
            <a:solidFill>
              <a:srgbClr val="00B0F0"/>
            </a:solidFill>
          </a:ln>
        </p:spPr>
        <p:txBody>
          <a:bodyPr wrap="square">
            <a:spAutoFit/>
          </a:bodyPr>
          <a:lstStyle/>
          <a:p>
            <a:r>
              <a:rPr lang="en-AU" sz="1800" b="1" i="0" u="sng" dirty="0">
                <a:solidFill>
                  <a:srgbClr val="FFFF00"/>
                </a:solidFill>
                <a:effectLst/>
                <a:latin typeface="Lato" panose="020F0502020204030203" pitchFamily="34" charset="0"/>
              </a:rPr>
              <a:t>Fungal Crown Rot </a:t>
            </a:r>
            <a:endParaRPr lang="en-AU" dirty="0"/>
          </a:p>
        </p:txBody>
      </p:sp>
      <p:cxnSp>
        <p:nvCxnSpPr>
          <p:cNvPr id="26" name="Straight Arrow Connector 25">
            <a:extLst>
              <a:ext uri="{FF2B5EF4-FFF2-40B4-BE49-F238E27FC236}">
                <a16:creationId xmlns:a16="http://schemas.microsoft.com/office/drawing/2014/main" id="{A81E6FB8-D9F1-CD61-5C8B-A5113FCDD7AB}"/>
              </a:ext>
            </a:extLst>
          </p:cNvPr>
          <p:cNvCxnSpPr>
            <a:stCxn id="24" idx="3"/>
          </p:cNvCxnSpPr>
          <p:nvPr/>
        </p:nvCxnSpPr>
        <p:spPr>
          <a:xfrm flipV="1">
            <a:off x="6396285" y="5627077"/>
            <a:ext cx="1622761" cy="590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484912B-19B3-D4EE-A77C-9B1CE3D5F5CC}"/>
              </a:ext>
            </a:extLst>
          </p:cNvPr>
          <p:cNvCxnSpPr>
            <a:stCxn id="24" idx="3"/>
          </p:cNvCxnSpPr>
          <p:nvPr/>
        </p:nvCxnSpPr>
        <p:spPr>
          <a:xfrm flipV="1">
            <a:off x="6396285" y="5755250"/>
            <a:ext cx="4114525" cy="46267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52DC756F-0752-A0AB-F29B-AD27BEB656C5}"/>
              </a:ext>
            </a:extLst>
          </p:cNvPr>
          <p:cNvSpPr/>
          <p:nvPr/>
        </p:nvSpPr>
        <p:spPr>
          <a:xfrm rot="20117670">
            <a:off x="10170942" y="2938879"/>
            <a:ext cx="899410" cy="137990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1" name="Straight Arrow Connector 30">
            <a:extLst>
              <a:ext uri="{FF2B5EF4-FFF2-40B4-BE49-F238E27FC236}">
                <a16:creationId xmlns:a16="http://schemas.microsoft.com/office/drawing/2014/main" id="{7528D639-A7A7-46FF-3C13-9FDAFED001A4}"/>
              </a:ext>
            </a:extLst>
          </p:cNvPr>
          <p:cNvCxnSpPr/>
          <p:nvPr/>
        </p:nvCxnSpPr>
        <p:spPr>
          <a:xfrm>
            <a:off x="10510810" y="2304565"/>
            <a:ext cx="0" cy="112443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737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76A61-CE35-BB93-CFDC-2C0E95134A59}"/>
              </a:ext>
            </a:extLst>
          </p:cNvPr>
          <p:cNvSpPr>
            <a:spLocks noGrp="1"/>
          </p:cNvSpPr>
          <p:nvPr>
            <p:ph type="title"/>
          </p:nvPr>
        </p:nvSpPr>
        <p:spPr/>
        <p:txBody>
          <a:bodyPr/>
          <a:lstStyle/>
          <a:p>
            <a:pPr algn="ctr"/>
            <a:r>
              <a:rPr lang="en-AU" dirty="0">
                <a:solidFill>
                  <a:srgbClr val="FFFF00"/>
                </a:solidFill>
              </a:rPr>
              <a:t>PESTS - MOST COMMON ENEMIES OF YOUR PHALAENOPSIS </a:t>
            </a:r>
          </a:p>
        </p:txBody>
      </p:sp>
      <p:pic>
        <p:nvPicPr>
          <p:cNvPr id="4" name="Picture 3">
            <a:extLst>
              <a:ext uri="{FF2B5EF4-FFF2-40B4-BE49-F238E27FC236}">
                <a16:creationId xmlns:a16="http://schemas.microsoft.com/office/drawing/2014/main" id="{D62E922D-7FB0-CEBF-7B0B-CB89037FE4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4445" y="2496706"/>
            <a:ext cx="2238375" cy="1495425"/>
          </a:xfrm>
          <a:prstGeom prst="rect">
            <a:avLst/>
          </a:prstGeom>
        </p:spPr>
      </p:pic>
      <p:pic>
        <p:nvPicPr>
          <p:cNvPr id="8" name="Picture 7">
            <a:extLst>
              <a:ext uri="{FF2B5EF4-FFF2-40B4-BE49-F238E27FC236}">
                <a16:creationId xmlns:a16="http://schemas.microsoft.com/office/drawing/2014/main" id="{929F874E-D8F9-C181-763C-59D54C618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361" y="2398063"/>
            <a:ext cx="1524000" cy="1524000"/>
          </a:xfrm>
          <a:prstGeom prst="rect">
            <a:avLst/>
          </a:prstGeom>
        </p:spPr>
      </p:pic>
      <p:pic>
        <p:nvPicPr>
          <p:cNvPr id="10" name="Picture 9">
            <a:extLst>
              <a:ext uri="{FF2B5EF4-FFF2-40B4-BE49-F238E27FC236}">
                <a16:creationId xmlns:a16="http://schemas.microsoft.com/office/drawing/2014/main" id="{E3BEC103-4276-3969-C061-3E9E7F457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9902" y="2398063"/>
            <a:ext cx="1657781" cy="1495425"/>
          </a:xfrm>
          <a:prstGeom prst="rect">
            <a:avLst/>
          </a:prstGeom>
        </p:spPr>
      </p:pic>
      <p:pic>
        <p:nvPicPr>
          <p:cNvPr id="12" name="Picture 11">
            <a:extLst>
              <a:ext uri="{FF2B5EF4-FFF2-40B4-BE49-F238E27FC236}">
                <a16:creationId xmlns:a16="http://schemas.microsoft.com/office/drawing/2014/main" id="{B5FA479D-A856-FE02-2249-5B8A7AC7DD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2820" y="5121385"/>
            <a:ext cx="1936315" cy="1341833"/>
          </a:xfrm>
          <a:prstGeom prst="rect">
            <a:avLst/>
          </a:prstGeom>
        </p:spPr>
      </p:pic>
      <p:pic>
        <p:nvPicPr>
          <p:cNvPr id="13" name="Picture 12">
            <a:extLst>
              <a:ext uri="{FF2B5EF4-FFF2-40B4-BE49-F238E27FC236}">
                <a16:creationId xmlns:a16="http://schemas.microsoft.com/office/drawing/2014/main" id="{65BAFEC6-FCB6-C20A-DDAB-342AB90623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0916" y="5082962"/>
            <a:ext cx="1936316" cy="14186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14">
            <a:extLst>
              <a:ext uri="{FF2B5EF4-FFF2-40B4-BE49-F238E27FC236}">
                <a16:creationId xmlns:a16="http://schemas.microsoft.com/office/drawing/2014/main" id="{947C40D1-BFA8-D3AF-0EC9-1A4B633436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999" y="4930422"/>
            <a:ext cx="1532559" cy="1807882"/>
          </a:xfrm>
          <a:prstGeom prst="rect">
            <a:avLst/>
          </a:prstGeom>
        </p:spPr>
      </p:pic>
      <p:pic>
        <p:nvPicPr>
          <p:cNvPr id="17" name="Picture 16">
            <a:extLst>
              <a:ext uri="{FF2B5EF4-FFF2-40B4-BE49-F238E27FC236}">
                <a16:creationId xmlns:a16="http://schemas.microsoft.com/office/drawing/2014/main" id="{F187EFCE-CC38-4F4F-F43B-D85C8CBCA1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150" y="1785484"/>
            <a:ext cx="1614407" cy="1524000"/>
          </a:xfrm>
          <a:prstGeom prst="rect">
            <a:avLst/>
          </a:prstGeom>
        </p:spPr>
      </p:pic>
      <p:pic>
        <p:nvPicPr>
          <p:cNvPr id="19" name="Picture 18">
            <a:extLst>
              <a:ext uri="{FF2B5EF4-FFF2-40B4-BE49-F238E27FC236}">
                <a16:creationId xmlns:a16="http://schemas.microsoft.com/office/drawing/2014/main" id="{84A6D6E2-8F8E-07D7-BC11-B473CE3C41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7103" y="3474186"/>
            <a:ext cx="1609725" cy="1238250"/>
          </a:xfrm>
          <a:prstGeom prst="rect">
            <a:avLst/>
          </a:prstGeom>
        </p:spPr>
      </p:pic>
      <p:sp>
        <p:nvSpPr>
          <p:cNvPr id="5" name="TextBox 4">
            <a:extLst>
              <a:ext uri="{FF2B5EF4-FFF2-40B4-BE49-F238E27FC236}">
                <a16:creationId xmlns:a16="http://schemas.microsoft.com/office/drawing/2014/main" id="{0310C4C7-7587-FED7-201B-BF20D5C546FB}"/>
              </a:ext>
            </a:extLst>
          </p:cNvPr>
          <p:cNvSpPr txBox="1"/>
          <p:nvPr/>
        </p:nvSpPr>
        <p:spPr>
          <a:xfrm>
            <a:off x="2452169" y="3737397"/>
            <a:ext cx="844664" cy="369332"/>
          </a:xfrm>
          <a:prstGeom prst="rect">
            <a:avLst/>
          </a:prstGeom>
          <a:solidFill>
            <a:schemeClr val="bg2">
              <a:lumMod val="60000"/>
              <a:lumOff val="40000"/>
            </a:schemeClr>
          </a:solidFill>
          <a:ln>
            <a:solidFill>
              <a:srgbClr val="7030A0"/>
            </a:solidFill>
          </a:ln>
        </p:spPr>
        <p:txBody>
          <a:bodyPr wrap="square" rtlCol="0">
            <a:spAutoFit/>
          </a:bodyPr>
          <a:lstStyle/>
          <a:p>
            <a:r>
              <a:rPr lang="en-AU" dirty="0"/>
              <a:t>Scale</a:t>
            </a:r>
          </a:p>
        </p:txBody>
      </p:sp>
      <p:sp>
        <p:nvSpPr>
          <p:cNvPr id="6" name="TextBox 5">
            <a:extLst>
              <a:ext uri="{FF2B5EF4-FFF2-40B4-BE49-F238E27FC236}">
                <a16:creationId xmlns:a16="http://schemas.microsoft.com/office/drawing/2014/main" id="{BC1D9682-DF89-4004-F9CB-EF5904B876DB}"/>
              </a:ext>
            </a:extLst>
          </p:cNvPr>
          <p:cNvSpPr txBox="1"/>
          <p:nvPr/>
        </p:nvSpPr>
        <p:spPr>
          <a:xfrm>
            <a:off x="5064369" y="1890736"/>
            <a:ext cx="1417376" cy="369332"/>
          </a:xfrm>
          <a:prstGeom prst="rect">
            <a:avLst/>
          </a:prstGeom>
          <a:solidFill>
            <a:schemeClr val="accent3"/>
          </a:solidFill>
          <a:ln>
            <a:solidFill>
              <a:srgbClr val="7030A0"/>
            </a:solidFill>
          </a:ln>
        </p:spPr>
        <p:txBody>
          <a:bodyPr wrap="none" rtlCol="0">
            <a:spAutoFit/>
          </a:bodyPr>
          <a:lstStyle/>
          <a:p>
            <a:r>
              <a:rPr lang="en-AU" b="1" dirty="0"/>
              <a:t>Mealybugs</a:t>
            </a:r>
          </a:p>
        </p:txBody>
      </p:sp>
      <p:sp>
        <p:nvSpPr>
          <p:cNvPr id="7" name="TextBox 6">
            <a:extLst>
              <a:ext uri="{FF2B5EF4-FFF2-40B4-BE49-F238E27FC236}">
                <a16:creationId xmlns:a16="http://schemas.microsoft.com/office/drawing/2014/main" id="{3C4C4BE7-6381-C27C-3738-6430AA0CC9C8}"/>
              </a:ext>
            </a:extLst>
          </p:cNvPr>
          <p:cNvSpPr txBox="1"/>
          <p:nvPr/>
        </p:nvSpPr>
        <p:spPr>
          <a:xfrm>
            <a:off x="4588749" y="4266257"/>
            <a:ext cx="2036135" cy="369332"/>
          </a:xfrm>
          <a:prstGeom prst="rect">
            <a:avLst/>
          </a:prstGeom>
          <a:solidFill>
            <a:srgbClr val="7030A0"/>
          </a:solidFill>
          <a:ln>
            <a:solidFill>
              <a:srgbClr val="FFFF00"/>
            </a:solidFill>
          </a:ln>
        </p:spPr>
        <p:txBody>
          <a:bodyPr wrap="none" rtlCol="0">
            <a:spAutoFit/>
          </a:bodyPr>
          <a:lstStyle/>
          <a:p>
            <a:r>
              <a:rPr lang="en-AU" dirty="0"/>
              <a:t>Red Spider Mites</a:t>
            </a:r>
          </a:p>
        </p:txBody>
      </p:sp>
      <p:sp>
        <p:nvSpPr>
          <p:cNvPr id="9" name="TextBox 8">
            <a:extLst>
              <a:ext uri="{FF2B5EF4-FFF2-40B4-BE49-F238E27FC236}">
                <a16:creationId xmlns:a16="http://schemas.microsoft.com/office/drawing/2014/main" id="{A58516D0-FD8E-C155-F0D6-99115DF8C60C}"/>
              </a:ext>
            </a:extLst>
          </p:cNvPr>
          <p:cNvSpPr txBox="1"/>
          <p:nvPr/>
        </p:nvSpPr>
        <p:spPr>
          <a:xfrm>
            <a:off x="8602324" y="1642983"/>
            <a:ext cx="785793" cy="369332"/>
          </a:xfrm>
          <a:prstGeom prst="rect">
            <a:avLst/>
          </a:prstGeom>
          <a:solidFill>
            <a:srgbClr val="00B0F0"/>
          </a:solidFill>
          <a:ln>
            <a:solidFill>
              <a:srgbClr val="FF0000"/>
            </a:solidFill>
          </a:ln>
        </p:spPr>
        <p:txBody>
          <a:bodyPr wrap="none" rtlCol="0">
            <a:spAutoFit/>
          </a:bodyPr>
          <a:lstStyle/>
          <a:p>
            <a:r>
              <a:rPr lang="en-AU" dirty="0"/>
              <a:t>Thrips</a:t>
            </a:r>
          </a:p>
        </p:txBody>
      </p:sp>
      <p:cxnSp>
        <p:nvCxnSpPr>
          <p:cNvPr id="14" name="Straight Arrow Connector 13">
            <a:extLst>
              <a:ext uri="{FF2B5EF4-FFF2-40B4-BE49-F238E27FC236}">
                <a16:creationId xmlns:a16="http://schemas.microsoft.com/office/drawing/2014/main" id="{F9DBE9E7-E600-9F41-4477-A5EC7450A6AD}"/>
              </a:ext>
            </a:extLst>
          </p:cNvPr>
          <p:cNvCxnSpPr>
            <a:stCxn id="5" idx="0"/>
          </p:cNvCxnSpPr>
          <p:nvPr/>
        </p:nvCxnSpPr>
        <p:spPr>
          <a:xfrm flipH="1" flipV="1">
            <a:off x="1356590" y="2547484"/>
            <a:ext cx="1517911" cy="118991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93EF541-07C9-601A-40CE-FE524C298996}"/>
              </a:ext>
            </a:extLst>
          </p:cNvPr>
          <p:cNvCxnSpPr>
            <a:stCxn id="5" idx="2"/>
          </p:cNvCxnSpPr>
          <p:nvPr/>
        </p:nvCxnSpPr>
        <p:spPr>
          <a:xfrm flipH="1">
            <a:off x="920491" y="4106729"/>
            <a:ext cx="1954010" cy="1576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57EE7AD-5343-231C-942D-2DA99848C74A}"/>
              </a:ext>
            </a:extLst>
          </p:cNvPr>
          <p:cNvCxnSpPr>
            <a:stCxn id="5" idx="1"/>
          </p:cNvCxnSpPr>
          <p:nvPr/>
        </p:nvCxnSpPr>
        <p:spPr>
          <a:xfrm flipH="1">
            <a:off x="920491" y="3922063"/>
            <a:ext cx="1531678" cy="7006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1FAA0410-4EE1-B216-2B36-FF8592C2C1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50224" y="5086650"/>
            <a:ext cx="1289995" cy="1495426"/>
          </a:xfrm>
          <a:prstGeom prst="rect">
            <a:avLst/>
          </a:prstGeom>
        </p:spPr>
      </p:pic>
      <p:cxnSp>
        <p:nvCxnSpPr>
          <p:cNvPr id="27" name="Straight Arrow Connector 26">
            <a:extLst>
              <a:ext uri="{FF2B5EF4-FFF2-40B4-BE49-F238E27FC236}">
                <a16:creationId xmlns:a16="http://schemas.microsoft.com/office/drawing/2014/main" id="{92B8022A-DB82-69A7-5C49-BE539A7DA857}"/>
              </a:ext>
            </a:extLst>
          </p:cNvPr>
          <p:cNvCxnSpPr/>
          <p:nvPr/>
        </p:nvCxnSpPr>
        <p:spPr>
          <a:xfrm>
            <a:off x="5348472" y="4635589"/>
            <a:ext cx="1722889" cy="82456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5B10BEF-0A2B-A3E0-A896-B5AC47898D25}"/>
              </a:ext>
            </a:extLst>
          </p:cNvPr>
          <p:cNvSpPr txBox="1"/>
          <p:nvPr/>
        </p:nvSpPr>
        <p:spPr>
          <a:xfrm>
            <a:off x="8284419" y="4266257"/>
            <a:ext cx="1454244" cy="369332"/>
          </a:xfrm>
          <a:prstGeom prst="rect">
            <a:avLst/>
          </a:prstGeom>
          <a:solidFill>
            <a:srgbClr val="C00000"/>
          </a:solidFill>
          <a:ln>
            <a:solidFill>
              <a:srgbClr val="FFFF00"/>
            </a:solidFill>
          </a:ln>
        </p:spPr>
        <p:txBody>
          <a:bodyPr wrap="none" rtlCol="0">
            <a:spAutoFit/>
          </a:bodyPr>
          <a:lstStyle/>
          <a:p>
            <a:r>
              <a:rPr lang="en-AU" dirty="0"/>
              <a:t>Cockroach</a:t>
            </a:r>
          </a:p>
        </p:txBody>
      </p:sp>
      <p:cxnSp>
        <p:nvCxnSpPr>
          <p:cNvPr id="36" name="Straight Arrow Connector 35">
            <a:extLst>
              <a:ext uri="{FF2B5EF4-FFF2-40B4-BE49-F238E27FC236}">
                <a16:creationId xmlns:a16="http://schemas.microsoft.com/office/drawing/2014/main" id="{445D2010-A50E-4595-1A54-D38638F9F8C5}"/>
              </a:ext>
            </a:extLst>
          </p:cNvPr>
          <p:cNvCxnSpPr/>
          <p:nvPr/>
        </p:nvCxnSpPr>
        <p:spPr>
          <a:xfrm flipH="1">
            <a:off x="4853632" y="2260068"/>
            <a:ext cx="618700" cy="116893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F379C21A-455A-E3ED-B986-E666FE090ACA}"/>
              </a:ext>
            </a:extLst>
          </p:cNvPr>
          <p:cNvCxnSpPr/>
          <p:nvPr/>
        </p:nvCxnSpPr>
        <p:spPr>
          <a:xfrm>
            <a:off x="6096000" y="2260068"/>
            <a:ext cx="844977" cy="88237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19D59C8-FD7A-087E-26D3-4F0E15A4D6EA}"/>
              </a:ext>
            </a:extLst>
          </p:cNvPr>
          <p:cNvCxnSpPr/>
          <p:nvPr/>
        </p:nvCxnSpPr>
        <p:spPr>
          <a:xfrm flipH="1">
            <a:off x="4473526" y="4635589"/>
            <a:ext cx="590843" cy="115671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938CA8-052C-4B6C-1F54-0A9E8CACB766}"/>
              </a:ext>
            </a:extLst>
          </p:cNvPr>
          <p:cNvCxnSpPr/>
          <p:nvPr/>
        </p:nvCxnSpPr>
        <p:spPr>
          <a:xfrm flipH="1">
            <a:off x="8707902" y="2012315"/>
            <a:ext cx="478301" cy="102630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18DAFCA-735E-E87E-6440-DCC798F4B7AC}"/>
              </a:ext>
            </a:extLst>
          </p:cNvPr>
          <p:cNvCxnSpPr>
            <a:stCxn id="28" idx="2"/>
          </p:cNvCxnSpPr>
          <p:nvPr/>
        </p:nvCxnSpPr>
        <p:spPr>
          <a:xfrm flipH="1">
            <a:off x="8989255" y="4635589"/>
            <a:ext cx="22286" cy="12728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8443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43564-7461-BFCF-F03A-95CDAF123E5E}"/>
              </a:ext>
            </a:extLst>
          </p:cNvPr>
          <p:cNvSpPr>
            <a:spLocks noGrp="1"/>
          </p:cNvSpPr>
          <p:nvPr>
            <p:ph type="title"/>
          </p:nvPr>
        </p:nvSpPr>
        <p:spPr/>
        <p:txBody>
          <a:bodyPr/>
          <a:lstStyle/>
          <a:p>
            <a:pPr algn="ctr"/>
            <a:r>
              <a:rPr lang="en-AU" dirty="0">
                <a:solidFill>
                  <a:srgbClr val="FFFF00"/>
                </a:solidFill>
              </a:rPr>
              <a:t>GOOD REFERENCE BOOKS ON GROWING PHALAENOPSIS</a:t>
            </a:r>
          </a:p>
        </p:txBody>
      </p:sp>
      <p:pic>
        <p:nvPicPr>
          <p:cNvPr id="2050" name="Picture 2" descr="Beginners Guide to Growing Phalaenopsis by Bob Gordon">
            <a:extLst>
              <a:ext uri="{FF2B5EF4-FFF2-40B4-BE49-F238E27FC236}">
                <a16:creationId xmlns:a16="http://schemas.microsoft.com/office/drawing/2014/main" id="{1C131E38-8D19-7493-A4DE-413D0E30B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497" y="1965790"/>
            <a:ext cx="36099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EF9B596-50F4-49B3-0EFD-56B634150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7746" y="1965790"/>
            <a:ext cx="3357489" cy="446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998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E49AE-0918-47C6-1FC1-243ABC0E9EFE}"/>
              </a:ext>
            </a:extLst>
          </p:cNvPr>
          <p:cNvSpPr>
            <a:spLocks noGrp="1"/>
          </p:cNvSpPr>
          <p:nvPr>
            <p:ph type="title"/>
          </p:nvPr>
        </p:nvSpPr>
        <p:spPr/>
        <p:txBody>
          <a:bodyPr/>
          <a:lstStyle/>
          <a:p>
            <a:pPr algn="ctr"/>
            <a:r>
              <a:rPr lang="en-AU" dirty="0">
                <a:solidFill>
                  <a:srgbClr val="FFFF00"/>
                </a:solidFill>
              </a:rPr>
              <a:t>FLOWERS FROM MY OWN COLLECTION</a:t>
            </a:r>
          </a:p>
        </p:txBody>
      </p:sp>
      <p:pic>
        <p:nvPicPr>
          <p:cNvPr id="6" name="Picture 5">
            <a:extLst>
              <a:ext uri="{FF2B5EF4-FFF2-40B4-BE49-F238E27FC236}">
                <a16:creationId xmlns:a16="http://schemas.microsoft.com/office/drawing/2014/main" id="{16E89781-BAAF-27E6-8C06-B03AE0AC2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249" y="2383192"/>
            <a:ext cx="4388567" cy="4022090"/>
          </a:xfrm>
          <a:prstGeom prst="rect">
            <a:avLst/>
          </a:prstGeom>
        </p:spPr>
      </p:pic>
      <p:pic>
        <p:nvPicPr>
          <p:cNvPr id="8" name="Picture 7">
            <a:extLst>
              <a:ext uri="{FF2B5EF4-FFF2-40B4-BE49-F238E27FC236}">
                <a16:creationId xmlns:a16="http://schemas.microsoft.com/office/drawing/2014/main" id="{4E99D625-E55A-BBB5-BF4D-3C0AD0958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0650" y="2179624"/>
            <a:ext cx="2316243" cy="4481427"/>
          </a:xfrm>
          <a:prstGeom prst="rect">
            <a:avLst/>
          </a:prstGeom>
        </p:spPr>
      </p:pic>
      <p:pic>
        <p:nvPicPr>
          <p:cNvPr id="9" name="Picture 2">
            <a:extLst>
              <a:ext uri="{FF2B5EF4-FFF2-40B4-BE49-F238E27FC236}">
                <a16:creationId xmlns:a16="http://schemas.microsoft.com/office/drawing/2014/main" id="{44DB0DE3-54CC-0030-E787-6FBC9962F1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64" t="7225" r="33437" b="-1"/>
          <a:stretch/>
        </p:blipFill>
        <p:spPr bwMode="auto">
          <a:xfrm>
            <a:off x="8241019" y="2373058"/>
            <a:ext cx="1497635" cy="4287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C70E13C-83A9-4C44-F1F9-F5BB41EA1AF9}"/>
              </a:ext>
            </a:extLst>
          </p:cNvPr>
          <p:cNvSpPr txBox="1"/>
          <p:nvPr/>
        </p:nvSpPr>
        <p:spPr>
          <a:xfrm>
            <a:off x="747249" y="1308550"/>
            <a:ext cx="2209259" cy="707886"/>
          </a:xfrm>
          <a:prstGeom prst="rect">
            <a:avLst/>
          </a:prstGeom>
          <a:noFill/>
        </p:spPr>
        <p:txBody>
          <a:bodyPr wrap="none" rtlCol="0">
            <a:spAutoFit/>
          </a:bodyPr>
          <a:lstStyle/>
          <a:p>
            <a:r>
              <a:rPr lang="en-AU" sz="4000" dirty="0">
                <a:solidFill>
                  <a:srgbClr val="FF0000"/>
                </a:solidFill>
              </a:rPr>
              <a:t>THE END</a:t>
            </a:r>
          </a:p>
        </p:txBody>
      </p:sp>
      <p:sp>
        <p:nvSpPr>
          <p:cNvPr id="4" name="TextBox 3">
            <a:extLst>
              <a:ext uri="{FF2B5EF4-FFF2-40B4-BE49-F238E27FC236}">
                <a16:creationId xmlns:a16="http://schemas.microsoft.com/office/drawing/2014/main" id="{4FEE5BD5-B8C7-F2EC-8BA5-F0B47A361070}"/>
              </a:ext>
            </a:extLst>
          </p:cNvPr>
          <p:cNvSpPr txBox="1"/>
          <p:nvPr/>
        </p:nvSpPr>
        <p:spPr>
          <a:xfrm>
            <a:off x="1097280" y="6437874"/>
            <a:ext cx="3474028" cy="369332"/>
          </a:xfrm>
          <a:prstGeom prst="rect">
            <a:avLst/>
          </a:prstGeom>
          <a:noFill/>
        </p:spPr>
        <p:txBody>
          <a:bodyPr wrap="none" rtlCol="0">
            <a:spAutoFit/>
          </a:bodyPr>
          <a:lstStyle/>
          <a:p>
            <a:r>
              <a:rPr lang="en-AU" dirty="0"/>
              <a:t>Phal. Memoria Dave Penman</a:t>
            </a:r>
          </a:p>
        </p:txBody>
      </p:sp>
      <p:sp>
        <p:nvSpPr>
          <p:cNvPr id="5" name="TextBox 4">
            <a:extLst>
              <a:ext uri="{FF2B5EF4-FFF2-40B4-BE49-F238E27FC236}">
                <a16:creationId xmlns:a16="http://schemas.microsoft.com/office/drawing/2014/main" id="{87C9687C-2DAC-ED8E-AD9F-4A32B0E0E053}"/>
              </a:ext>
            </a:extLst>
          </p:cNvPr>
          <p:cNvSpPr txBox="1"/>
          <p:nvPr/>
        </p:nvSpPr>
        <p:spPr>
          <a:xfrm>
            <a:off x="7666893" y="1505243"/>
            <a:ext cx="4281941" cy="369332"/>
          </a:xfrm>
          <a:prstGeom prst="rect">
            <a:avLst/>
          </a:prstGeom>
          <a:noFill/>
          <a:ln>
            <a:solidFill>
              <a:srgbClr val="00B0F0"/>
            </a:solidFill>
          </a:ln>
        </p:spPr>
        <p:txBody>
          <a:bodyPr wrap="none" rtlCol="0">
            <a:spAutoFit/>
          </a:bodyPr>
          <a:lstStyle/>
          <a:p>
            <a:r>
              <a:rPr lang="en-AU" dirty="0"/>
              <a:t>PLANTS FROM MY OWN COLLECTION</a:t>
            </a:r>
          </a:p>
        </p:txBody>
      </p:sp>
      <p:cxnSp>
        <p:nvCxnSpPr>
          <p:cNvPr id="10" name="Straight Arrow Connector 9">
            <a:extLst>
              <a:ext uri="{FF2B5EF4-FFF2-40B4-BE49-F238E27FC236}">
                <a16:creationId xmlns:a16="http://schemas.microsoft.com/office/drawing/2014/main" id="{60AE35BD-67E0-E7F2-04E7-D4544711BC58}"/>
              </a:ext>
            </a:extLst>
          </p:cNvPr>
          <p:cNvCxnSpPr/>
          <p:nvPr/>
        </p:nvCxnSpPr>
        <p:spPr>
          <a:xfrm>
            <a:off x="9214338" y="1874575"/>
            <a:ext cx="0" cy="155442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8D6C8A-0B40-D598-8253-31B8AD4A7D89}"/>
              </a:ext>
            </a:extLst>
          </p:cNvPr>
          <p:cNvCxnSpPr/>
          <p:nvPr/>
        </p:nvCxnSpPr>
        <p:spPr>
          <a:xfrm flipH="1">
            <a:off x="6921305" y="1853248"/>
            <a:ext cx="2250830" cy="1466727"/>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604E087-35B9-1CBD-B684-4FB2A756FCA4}"/>
              </a:ext>
            </a:extLst>
          </p:cNvPr>
          <p:cNvCxnSpPr/>
          <p:nvPr/>
        </p:nvCxnSpPr>
        <p:spPr>
          <a:xfrm flipH="1">
            <a:off x="4375052" y="1853248"/>
            <a:ext cx="4797083" cy="157575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86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45085-1C16-3D6C-2F8F-1B116C943CDF}"/>
              </a:ext>
            </a:extLst>
          </p:cNvPr>
          <p:cNvSpPr>
            <a:spLocks noGrp="1"/>
          </p:cNvSpPr>
          <p:nvPr>
            <p:ph type="title"/>
          </p:nvPr>
        </p:nvSpPr>
        <p:spPr/>
        <p:txBody>
          <a:bodyPr/>
          <a:lstStyle/>
          <a:p>
            <a:pPr algn="ctr"/>
            <a:r>
              <a:rPr lang="en-AU" dirty="0">
                <a:solidFill>
                  <a:srgbClr val="FFFF00"/>
                </a:solidFill>
              </a:rPr>
              <a:t>GROWING MEDIA FOR PHALAENOPSIS</a:t>
            </a:r>
          </a:p>
        </p:txBody>
      </p:sp>
      <p:sp>
        <p:nvSpPr>
          <p:cNvPr id="4" name="TextBox 3">
            <a:extLst>
              <a:ext uri="{FF2B5EF4-FFF2-40B4-BE49-F238E27FC236}">
                <a16:creationId xmlns:a16="http://schemas.microsoft.com/office/drawing/2014/main" id="{7F74D4F2-204C-DC48-B975-902F5BF4810F}"/>
              </a:ext>
            </a:extLst>
          </p:cNvPr>
          <p:cNvSpPr txBox="1"/>
          <p:nvPr/>
        </p:nvSpPr>
        <p:spPr>
          <a:xfrm>
            <a:off x="3511826" y="2160480"/>
            <a:ext cx="6096000" cy="4247317"/>
          </a:xfrm>
          <a:prstGeom prst="rect">
            <a:avLst/>
          </a:prstGeom>
          <a:noFill/>
        </p:spPr>
        <p:txBody>
          <a:bodyPr wrap="square">
            <a:spAutoFit/>
          </a:bodyPr>
          <a:lstStyle/>
          <a:p>
            <a:pPr algn="l"/>
            <a:r>
              <a:rPr lang="en-AU" b="0" i="0" dirty="0">
                <a:solidFill>
                  <a:srgbClr val="FFFF00"/>
                </a:solidFill>
                <a:effectLst/>
                <a:latin typeface="Open Sans" panose="020B0606030504020204" pitchFamily="34" charset="0"/>
              </a:rPr>
              <a:t>USING EXPANDED</a:t>
            </a:r>
            <a:r>
              <a:rPr lang="en-AU" sz="1800" b="0" i="0" dirty="0">
                <a:solidFill>
                  <a:srgbClr val="FFFF00"/>
                </a:solidFill>
                <a:effectLst/>
                <a:latin typeface="Open Sans" panose="020B0606030504020204" pitchFamily="34" charset="0"/>
              </a:rPr>
              <a:t> </a:t>
            </a:r>
            <a:r>
              <a:rPr lang="en-AU" sz="1800" b="1" i="0" u="sng" dirty="0">
                <a:solidFill>
                  <a:srgbClr val="FFFF00"/>
                </a:solidFill>
                <a:effectLst/>
                <a:latin typeface="Open Sans" panose="020B0606030504020204" pitchFamily="34" charset="0"/>
              </a:rPr>
              <a:t>CLAY BALLS</a:t>
            </a:r>
            <a:endParaRPr lang="en-AU" b="1" i="0" dirty="0">
              <a:solidFill>
                <a:srgbClr val="FFFF00"/>
              </a:solidFill>
              <a:effectLst/>
              <a:latin typeface="Open Sans" panose="020B0606030504020204" pitchFamily="34" charset="0"/>
            </a:endParaRPr>
          </a:p>
          <a:p>
            <a:pPr algn="l"/>
            <a:r>
              <a:rPr lang="en-AU" b="0" i="0" dirty="0">
                <a:solidFill>
                  <a:srgbClr val="FFFF00"/>
                </a:solidFill>
                <a:effectLst/>
                <a:latin typeface="Open Sans" panose="020B0606030504020204" pitchFamily="34" charset="0"/>
              </a:rPr>
              <a:t>SEMI-HYDROPONICALLY &amp; </a:t>
            </a:r>
            <a:r>
              <a:rPr lang="en-AU" sz="1800" b="0" i="0" dirty="0">
                <a:solidFill>
                  <a:srgbClr val="FFC000"/>
                </a:solidFill>
                <a:effectLst/>
                <a:latin typeface="Open Sans" panose="020B0606030504020204" pitchFamily="34" charset="0"/>
              </a:rPr>
              <a:t> SPHAGNUM MOSS </a:t>
            </a:r>
            <a:endParaRPr lang="en-AU" b="0" i="0" dirty="0">
              <a:solidFill>
                <a:srgbClr val="FFFF00"/>
              </a:solidFill>
              <a:effectLst/>
              <a:latin typeface="Open Sans" panose="020B0606030504020204" pitchFamily="34" charset="0"/>
            </a:endParaRPr>
          </a:p>
          <a:p>
            <a:pPr algn="l"/>
            <a:endParaRPr lang="en-AU" b="0" i="0" dirty="0">
              <a:solidFill>
                <a:srgbClr val="FFFF00"/>
              </a:solidFill>
              <a:effectLst/>
              <a:latin typeface="Open Sans" panose="020B0606030504020204" pitchFamily="34" charset="0"/>
            </a:endParaRPr>
          </a:p>
          <a:p>
            <a:pPr algn="l"/>
            <a:r>
              <a:rPr lang="en-AU" b="0" i="0" dirty="0">
                <a:solidFill>
                  <a:srgbClr val="FFFF00"/>
                </a:solidFill>
                <a:effectLst/>
                <a:latin typeface="Open Sans" panose="020B0606030504020204" pitchFamily="34" charset="0"/>
              </a:rPr>
              <a:t>Firstly, what are expanded clay balls and how are they made? They are </a:t>
            </a:r>
            <a:r>
              <a:rPr lang="en-AU" b="0" i="0" u="sng" dirty="0">
                <a:solidFill>
                  <a:schemeClr val="accent1">
                    <a:lumMod val="40000"/>
                    <a:lumOff val="60000"/>
                  </a:schemeClr>
                </a:solidFill>
                <a:effectLst/>
                <a:latin typeface="Open Sans" panose="020B0606030504020204" pitchFamily="34" charset="0"/>
              </a:rPr>
              <a:t>made from top quality clay medium</a:t>
            </a:r>
            <a:r>
              <a:rPr lang="en-AU" b="0" i="0" dirty="0">
                <a:solidFill>
                  <a:srgbClr val="FFFF00"/>
                </a:solidFill>
                <a:effectLst/>
                <a:latin typeface="Open Sans" panose="020B0606030504020204" pitchFamily="34" charset="0"/>
              </a:rPr>
              <a:t>. The clay is made into clay pellets which are heated to 1200/2000 degrees Fahrenheit. The interior is expanded to a sponge-like form, which provides exceptional </a:t>
            </a:r>
            <a:r>
              <a:rPr lang="en-AU" b="0" i="0" dirty="0">
                <a:solidFill>
                  <a:schemeClr val="accent1">
                    <a:lumMod val="40000"/>
                    <a:lumOff val="60000"/>
                  </a:schemeClr>
                </a:solidFill>
                <a:effectLst/>
                <a:latin typeface="Open Sans" panose="020B0606030504020204" pitchFamily="34" charset="0"/>
              </a:rPr>
              <a:t>absorption of water and nutrients</a:t>
            </a:r>
            <a:r>
              <a:rPr lang="en-AU" b="0" i="0" dirty="0">
                <a:solidFill>
                  <a:srgbClr val="FFFF00"/>
                </a:solidFill>
                <a:effectLst/>
                <a:latin typeface="Open Sans" panose="020B0606030504020204" pitchFamily="34" charset="0"/>
              </a:rPr>
              <a:t>, while the surface is denser, providing strength, while </a:t>
            </a:r>
            <a:r>
              <a:rPr lang="en-AU" b="0" i="0" dirty="0">
                <a:solidFill>
                  <a:schemeClr val="accent1">
                    <a:lumMod val="40000"/>
                    <a:lumOff val="60000"/>
                  </a:schemeClr>
                </a:solidFill>
                <a:effectLst/>
                <a:latin typeface="Open Sans" panose="020B0606030504020204" pitchFamily="34" charset="0"/>
              </a:rPr>
              <a:t>limiting salt build-up</a:t>
            </a:r>
            <a:r>
              <a:rPr lang="en-AU" b="0" i="0" dirty="0">
                <a:solidFill>
                  <a:srgbClr val="FFFF00"/>
                </a:solidFill>
                <a:effectLst/>
                <a:latin typeface="Open Sans" panose="020B0606030504020204" pitchFamily="34" charset="0"/>
              </a:rPr>
              <a:t>. They are </a:t>
            </a:r>
            <a:r>
              <a:rPr lang="en-AU" b="0" i="0" u="sng" dirty="0">
                <a:solidFill>
                  <a:schemeClr val="accent1">
                    <a:lumMod val="40000"/>
                    <a:lumOff val="60000"/>
                  </a:schemeClr>
                </a:solidFill>
                <a:effectLst/>
                <a:latin typeface="Open Sans" panose="020B0606030504020204" pitchFamily="34" charset="0"/>
              </a:rPr>
              <a:t>inorganic</a:t>
            </a:r>
            <a:r>
              <a:rPr lang="en-AU" b="0" i="0" dirty="0">
                <a:solidFill>
                  <a:schemeClr val="accent1">
                    <a:lumMod val="40000"/>
                    <a:lumOff val="60000"/>
                  </a:schemeClr>
                </a:solidFill>
                <a:effectLst/>
                <a:latin typeface="Open Sans" panose="020B0606030504020204" pitchFamily="34" charset="0"/>
              </a:rPr>
              <a:t>, </a:t>
            </a:r>
            <a:r>
              <a:rPr lang="en-AU" b="0" i="0" u="sng" dirty="0">
                <a:solidFill>
                  <a:schemeClr val="accent1">
                    <a:lumMod val="40000"/>
                    <a:lumOff val="60000"/>
                  </a:schemeClr>
                </a:solidFill>
                <a:effectLst/>
                <a:latin typeface="Open Sans" panose="020B0606030504020204" pitchFamily="34" charset="0"/>
              </a:rPr>
              <a:t>sterile</a:t>
            </a:r>
            <a:r>
              <a:rPr lang="en-AU" b="0" i="0" dirty="0">
                <a:solidFill>
                  <a:schemeClr val="accent1">
                    <a:lumMod val="40000"/>
                    <a:lumOff val="60000"/>
                  </a:schemeClr>
                </a:solidFill>
                <a:effectLst/>
                <a:latin typeface="Open Sans" panose="020B0606030504020204" pitchFamily="34" charset="0"/>
              </a:rPr>
              <a:t> </a:t>
            </a:r>
            <a:r>
              <a:rPr lang="en-AU" b="0" i="0" dirty="0">
                <a:solidFill>
                  <a:srgbClr val="FFFF00"/>
                </a:solidFill>
                <a:effectLst/>
                <a:latin typeface="Open Sans" panose="020B0606030504020204" pitchFamily="34" charset="0"/>
              </a:rPr>
              <a:t>and will </a:t>
            </a:r>
            <a:r>
              <a:rPr lang="en-AU" b="0" i="0" u="sng" dirty="0">
                <a:solidFill>
                  <a:schemeClr val="accent1">
                    <a:lumMod val="40000"/>
                    <a:lumOff val="60000"/>
                  </a:schemeClr>
                </a:solidFill>
                <a:effectLst/>
                <a:latin typeface="Open Sans" panose="020B0606030504020204" pitchFamily="34" charset="0"/>
              </a:rPr>
              <a:t>not</a:t>
            </a:r>
            <a:r>
              <a:rPr lang="en-AU" b="0" i="0" dirty="0">
                <a:solidFill>
                  <a:srgbClr val="FFFF00"/>
                </a:solidFill>
                <a:effectLst/>
                <a:latin typeface="Open Sans" panose="020B0606030504020204" pitchFamily="34" charset="0"/>
              </a:rPr>
              <a:t> compact, </a:t>
            </a:r>
            <a:r>
              <a:rPr lang="en-AU" b="0" i="0" u="sng" dirty="0">
                <a:solidFill>
                  <a:schemeClr val="accent1">
                    <a:lumMod val="40000"/>
                    <a:lumOff val="60000"/>
                  </a:schemeClr>
                </a:solidFill>
                <a:effectLst/>
                <a:latin typeface="Open Sans" panose="020B0606030504020204" pitchFamily="34" charset="0"/>
              </a:rPr>
              <a:t>decompose or harbor mould or disease</a:t>
            </a:r>
            <a:r>
              <a:rPr lang="en-AU" b="0" i="0" dirty="0">
                <a:solidFill>
                  <a:srgbClr val="FFFF00"/>
                </a:solidFill>
                <a:effectLst/>
                <a:latin typeface="Open Sans" panose="020B0606030504020204" pitchFamily="34" charset="0"/>
              </a:rPr>
              <a:t>. The regular shape promotes </a:t>
            </a:r>
            <a:r>
              <a:rPr lang="en-AU" b="0" i="0" u="sng" dirty="0">
                <a:solidFill>
                  <a:schemeClr val="accent1">
                    <a:lumMod val="40000"/>
                    <a:lumOff val="60000"/>
                  </a:schemeClr>
                </a:solidFill>
                <a:effectLst/>
                <a:latin typeface="Open Sans" panose="020B0606030504020204" pitchFamily="34" charset="0"/>
              </a:rPr>
              <a:t>good air circulation </a:t>
            </a:r>
            <a:r>
              <a:rPr lang="en-AU" b="0" i="0" dirty="0">
                <a:solidFill>
                  <a:srgbClr val="FFFF00"/>
                </a:solidFill>
                <a:effectLst/>
                <a:latin typeface="Open Sans" panose="020B0606030504020204" pitchFamily="34" charset="0"/>
              </a:rPr>
              <a:t>in the root zone, which creates a </a:t>
            </a:r>
            <a:r>
              <a:rPr lang="en-AU" b="0" i="0" u="sng" dirty="0">
                <a:solidFill>
                  <a:srgbClr val="FFFF00"/>
                </a:solidFill>
                <a:effectLst/>
                <a:latin typeface="Open Sans" panose="020B0606030504020204" pitchFamily="34" charset="0"/>
              </a:rPr>
              <a:t>stronger root system </a:t>
            </a:r>
            <a:r>
              <a:rPr lang="en-AU" b="0" i="0" dirty="0">
                <a:solidFill>
                  <a:srgbClr val="FFFF00"/>
                </a:solidFill>
                <a:effectLst/>
                <a:latin typeface="Open Sans" panose="020B0606030504020204" pitchFamily="34" charset="0"/>
              </a:rPr>
              <a:t>and a healthier plant. It </a:t>
            </a:r>
            <a:r>
              <a:rPr lang="en-AU" b="0" i="0" u="sng" dirty="0">
                <a:solidFill>
                  <a:schemeClr val="accent1">
                    <a:lumMod val="40000"/>
                    <a:lumOff val="60000"/>
                  </a:schemeClr>
                </a:solidFill>
                <a:effectLst/>
                <a:latin typeface="Open Sans" panose="020B0606030504020204" pitchFamily="34" charset="0"/>
              </a:rPr>
              <a:t>allows humidity </a:t>
            </a:r>
            <a:r>
              <a:rPr lang="en-AU" b="0" i="0" dirty="0">
                <a:solidFill>
                  <a:srgbClr val="FFFF00"/>
                </a:solidFill>
                <a:effectLst/>
                <a:latin typeface="Open Sans" panose="020B0606030504020204" pitchFamily="34" charset="0"/>
              </a:rPr>
              <a:t>around the plant.</a:t>
            </a:r>
          </a:p>
        </p:txBody>
      </p:sp>
      <p:pic>
        <p:nvPicPr>
          <p:cNvPr id="3074" name="Picture 2" descr="clay balls phto">
            <a:extLst>
              <a:ext uri="{FF2B5EF4-FFF2-40B4-BE49-F238E27FC236}">
                <a16:creationId xmlns:a16="http://schemas.microsoft.com/office/drawing/2014/main" id="{0A0A2D60-60E0-34AC-8D76-570DAF65C2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065" y="2133600"/>
            <a:ext cx="2464675" cy="1642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40DA370-E221-03D3-B878-062B4B8CC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53" y="3974618"/>
            <a:ext cx="2392898" cy="2150579"/>
          </a:xfrm>
          <a:prstGeom prst="rect">
            <a:avLst/>
          </a:prstGeom>
        </p:spPr>
      </p:pic>
      <p:pic>
        <p:nvPicPr>
          <p:cNvPr id="5" name="Picture 4" descr="spag moss 1">
            <a:extLst>
              <a:ext uri="{FF2B5EF4-FFF2-40B4-BE49-F238E27FC236}">
                <a16:creationId xmlns:a16="http://schemas.microsoft.com/office/drawing/2014/main" id="{CA775E95-5016-DB1D-EAAE-DF9E9BA55E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7826" y="2208899"/>
            <a:ext cx="2189508" cy="148373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2AB6661A-BCCC-8B76-9802-A8BCFE549133}"/>
              </a:ext>
            </a:extLst>
          </p:cNvPr>
          <p:cNvCxnSpPr/>
          <p:nvPr/>
        </p:nvCxnSpPr>
        <p:spPr>
          <a:xfrm flipH="1">
            <a:off x="2093843" y="2332383"/>
            <a:ext cx="4002157" cy="618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08E2A3D-2BD2-3F6F-F7C1-1138A8EA60B7}"/>
              </a:ext>
            </a:extLst>
          </p:cNvPr>
          <p:cNvCxnSpPr/>
          <p:nvPr/>
        </p:nvCxnSpPr>
        <p:spPr>
          <a:xfrm>
            <a:off x="8030817" y="2641574"/>
            <a:ext cx="3061253" cy="309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6666552-B5DB-EB71-879B-3D48EB55D6D1}"/>
              </a:ext>
            </a:extLst>
          </p:cNvPr>
          <p:cNvSpPr txBox="1"/>
          <p:nvPr/>
        </p:nvSpPr>
        <p:spPr>
          <a:xfrm>
            <a:off x="92765" y="6191809"/>
            <a:ext cx="328348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AU" sz="1400" dirty="0">
                <a:solidFill>
                  <a:schemeClr val="accent2"/>
                </a:solidFill>
              </a:rPr>
              <a:t>Phalaenopsis growing in Clay balls &amp; Sphagnum Moss</a:t>
            </a:r>
          </a:p>
        </p:txBody>
      </p:sp>
      <p:sp>
        <p:nvSpPr>
          <p:cNvPr id="8" name="TextBox 7">
            <a:extLst>
              <a:ext uri="{FF2B5EF4-FFF2-40B4-BE49-F238E27FC236}">
                <a16:creationId xmlns:a16="http://schemas.microsoft.com/office/drawing/2014/main" id="{BEDE72B4-7B32-DA79-E091-44B0D48B44A1}"/>
              </a:ext>
            </a:extLst>
          </p:cNvPr>
          <p:cNvSpPr txBox="1"/>
          <p:nvPr/>
        </p:nvSpPr>
        <p:spPr>
          <a:xfrm>
            <a:off x="941760" y="1578777"/>
            <a:ext cx="1633404" cy="3077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AU" sz="1400" b="0" i="0" dirty="0">
                <a:solidFill>
                  <a:schemeClr val="accent1">
                    <a:lumMod val="60000"/>
                    <a:lumOff val="40000"/>
                  </a:schemeClr>
                </a:solidFill>
                <a:effectLst/>
                <a:latin typeface="Calibri Light" panose="020F0302020204030204" pitchFamily="34" charset="0"/>
              </a:rPr>
              <a:t>8mm-16mm-30mm </a:t>
            </a:r>
            <a:endParaRPr lang="en-AU" sz="1400" dirty="0">
              <a:solidFill>
                <a:schemeClr val="accent1">
                  <a:lumMod val="60000"/>
                  <a:lumOff val="40000"/>
                </a:schemeClr>
              </a:solidFill>
            </a:endParaRPr>
          </a:p>
        </p:txBody>
      </p:sp>
      <p:cxnSp>
        <p:nvCxnSpPr>
          <p:cNvPr id="12" name="Straight Arrow Connector 11">
            <a:extLst>
              <a:ext uri="{FF2B5EF4-FFF2-40B4-BE49-F238E27FC236}">
                <a16:creationId xmlns:a16="http://schemas.microsoft.com/office/drawing/2014/main" id="{9C06D30C-83CC-74BD-2B63-CFBC5D63B179}"/>
              </a:ext>
            </a:extLst>
          </p:cNvPr>
          <p:cNvCxnSpPr/>
          <p:nvPr/>
        </p:nvCxnSpPr>
        <p:spPr>
          <a:xfrm flipH="1">
            <a:off x="1758462" y="1853248"/>
            <a:ext cx="154744" cy="1097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516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6B7F3-4A72-91A1-5CF5-35A7311FE8FC}"/>
              </a:ext>
            </a:extLst>
          </p:cNvPr>
          <p:cNvSpPr>
            <a:spLocks noGrp="1"/>
          </p:cNvSpPr>
          <p:nvPr>
            <p:ph type="title"/>
          </p:nvPr>
        </p:nvSpPr>
        <p:spPr/>
        <p:txBody>
          <a:bodyPr/>
          <a:lstStyle/>
          <a:p>
            <a:pPr algn="ctr"/>
            <a:r>
              <a:rPr lang="en-AU" dirty="0">
                <a:solidFill>
                  <a:srgbClr val="FFFF00"/>
                </a:solidFill>
              </a:rPr>
              <a:t>GROWING MEDIA FOR PHALAENOPSIS</a:t>
            </a:r>
            <a:endParaRPr lang="en-AU" dirty="0"/>
          </a:p>
        </p:txBody>
      </p:sp>
      <p:pic>
        <p:nvPicPr>
          <p:cNvPr id="1026" name="Picture 2" descr="gravel stones">
            <a:extLst>
              <a:ext uri="{FF2B5EF4-FFF2-40B4-BE49-F238E27FC236}">
                <a16:creationId xmlns:a16="http://schemas.microsoft.com/office/drawing/2014/main" id="{26AE2426-FC08-EB1F-DC1F-A4E076A49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096" y="4434909"/>
            <a:ext cx="2295299" cy="2308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w Zealand Long Fiber Sphagnum Moss  1Q &amp; 1G  Low Dust  image 1">
            <a:extLst>
              <a:ext uri="{FF2B5EF4-FFF2-40B4-BE49-F238E27FC236}">
                <a16:creationId xmlns:a16="http://schemas.microsoft.com/office/drawing/2014/main" id="{82210653-3C4E-BFA3-1067-D0D9F4E001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070" y="1927233"/>
            <a:ext cx="2308325" cy="2308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F0AFEC9-B6F7-EFC6-580B-A0D18198BCF8}"/>
              </a:ext>
            </a:extLst>
          </p:cNvPr>
          <p:cNvSpPr txBox="1"/>
          <p:nvPr/>
        </p:nvSpPr>
        <p:spPr>
          <a:xfrm>
            <a:off x="306385" y="1681013"/>
            <a:ext cx="6096000" cy="2554545"/>
          </a:xfrm>
          <a:prstGeom prst="rect">
            <a:avLst/>
          </a:prstGeom>
          <a:noFill/>
        </p:spPr>
        <p:txBody>
          <a:bodyPr wrap="square">
            <a:spAutoFit/>
          </a:bodyPr>
          <a:lstStyle/>
          <a:p>
            <a:pPr algn="l"/>
            <a:r>
              <a:rPr lang="en-AU" sz="1600" b="0" i="0" u="sng" dirty="0">
                <a:solidFill>
                  <a:srgbClr val="FFC000"/>
                </a:solidFill>
                <a:effectLst/>
                <a:latin typeface="Open Sans" panose="020B0606030504020204" pitchFamily="34" charset="0"/>
              </a:rPr>
              <a:t>SPHAGNUM MOSS </a:t>
            </a:r>
            <a:r>
              <a:rPr lang="en-AU" sz="1600" b="0" i="0" dirty="0">
                <a:solidFill>
                  <a:srgbClr val="FFC000"/>
                </a:solidFill>
                <a:effectLst/>
                <a:latin typeface="Open Sans" panose="020B0606030504020204" pitchFamily="34" charset="0"/>
              </a:rPr>
              <a:t>…</a:t>
            </a:r>
          </a:p>
          <a:p>
            <a:pPr algn="l"/>
            <a:r>
              <a:rPr lang="en-AU" sz="1600" b="0" i="0" dirty="0">
                <a:solidFill>
                  <a:srgbClr val="FFC000"/>
                </a:solidFill>
                <a:effectLst/>
                <a:latin typeface="Open Sans" panose="020B0606030504020204" pitchFamily="34" charset="0"/>
              </a:rPr>
              <a:t> </a:t>
            </a:r>
          </a:p>
          <a:p>
            <a:pPr algn="l"/>
            <a:r>
              <a:rPr lang="en-AU" sz="1600" b="0" i="0" dirty="0">
                <a:solidFill>
                  <a:srgbClr val="FFC000"/>
                </a:solidFill>
                <a:effectLst/>
                <a:latin typeface="Open Sans" panose="020B0606030504020204" pitchFamily="34" charset="0"/>
              </a:rPr>
              <a:t>It is the soft, spongy moss found on the surface of bogs. It is capable of holding </a:t>
            </a:r>
            <a:r>
              <a:rPr lang="en-AU" sz="1600" b="0" i="0" u="sng" dirty="0">
                <a:solidFill>
                  <a:schemeClr val="accent1">
                    <a:lumMod val="40000"/>
                    <a:lumOff val="60000"/>
                  </a:schemeClr>
                </a:solidFill>
                <a:effectLst/>
                <a:latin typeface="Open Sans" panose="020B0606030504020204" pitchFamily="34" charset="0"/>
              </a:rPr>
              <a:t>ten times </a:t>
            </a:r>
            <a:r>
              <a:rPr lang="en-AU" sz="1600" b="0" i="0" dirty="0">
                <a:solidFill>
                  <a:srgbClr val="FFC000"/>
                </a:solidFill>
                <a:effectLst/>
                <a:latin typeface="Open Sans" panose="020B0606030504020204" pitchFamily="34" charset="0"/>
              </a:rPr>
              <a:t>its weight in water. Sphagnum moss has an </a:t>
            </a:r>
            <a:r>
              <a:rPr lang="en-AU" sz="1600" b="0" i="0" u="sng" dirty="0">
                <a:solidFill>
                  <a:schemeClr val="accent1">
                    <a:lumMod val="40000"/>
                    <a:lumOff val="60000"/>
                  </a:schemeClr>
                </a:solidFill>
                <a:effectLst/>
                <a:latin typeface="Open Sans" panose="020B0606030504020204" pitchFamily="34" charset="0"/>
              </a:rPr>
              <a:t>antiseptic quality </a:t>
            </a:r>
            <a:r>
              <a:rPr lang="en-AU" sz="1600" b="0" i="0" dirty="0">
                <a:solidFill>
                  <a:srgbClr val="FFC000"/>
                </a:solidFill>
                <a:effectLst/>
                <a:latin typeface="Open Sans" panose="020B0606030504020204" pitchFamily="34" charset="0"/>
              </a:rPr>
              <a:t>that </a:t>
            </a:r>
            <a:r>
              <a:rPr lang="en-AU" sz="1600" b="0" i="0" dirty="0">
                <a:solidFill>
                  <a:schemeClr val="accent1">
                    <a:lumMod val="40000"/>
                    <a:lumOff val="60000"/>
                  </a:schemeClr>
                </a:solidFill>
                <a:effectLst/>
                <a:latin typeface="Open Sans" panose="020B0606030504020204" pitchFamily="34" charset="0"/>
              </a:rPr>
              <a:t>inhibits ‘damping off</a:t>
            </a:r>
            <a:r>
              <a:rPr lang="en-AU" sz="1600" b="0" i="0" dirty="0">
                <a:solidFill>
                  <a:srgbClr val="FFC000"/>
                </a:solidFill>
                <a:effectLst/>
                <a:latin typeface="Open Sans" panose="020B0606030504020204" pitchFamily="34" charset="0"/>
              </a:rPr>
              <a:t>’ fungal disease. It is a very good </a:t>
            </a:r>
            <a:r>
              <a:rPr lang="en-AU" sz="1600" b="0" i="0" u="sng" dirty="0">
                <a:solidFill>
                  <a:schemeClr val="accent1">
                    <a:lumMod val="40000"/>
                    <a:lumOff val="60000"/>
                  </a:schemeClr>
                </a:solidFill>
                <a:effectLst/>
                <a:latin typeface="Open Sans" panose="020B0606030504020204" pitchFamily="34" charset="0"/>
              </a:rPr>
              <a:t>aid to ailing plants </a:t>
            </a:r>
            <a:r>
              <a:rPr lang="en-AU" sz="1600" b="0" i="0" dirty="0">
                <a:solidFill>
                  <a:srgbClr val="FFC000"/>
                </a:solidFill>
                <a:effectLst/>
                <a:latin typeface="Open Sans" panose="020B0606030504020204" pitchFamily="34" charset="0"/>
              </a:rPr>
              <a:t>and seedlings, a helpful medium to nurse along otherwise reluctant orchids. </a:t>
            </a:r>
            <a:r>
              <a:rPr lang="en-AU" sz="1600" b="0" i="0" dirty="0">
                <a:solidFill>
                  <a:schemeClr val="accent1">
                    <a:lumMod val="40000"/>
                    <a:lumOff val="60000"/>
                  </a:schemeClr>
                </a:solidFill>
                <a:effectLst/>
                <a:latin typeface="Open Sans" panose="020B0606030504020204" pitchFamily="34" charset="0"/>
              </a:rPr>
              <a:t>Water weekly, </a:t>
            </a:r>
            <a:r>
              <a:rPr lang="en-AU" sz="1600" b="0" i="0" dirty="0">
                <a:solidFill>
                  <a:srgbClr val="FFC000"/>
                </a:solidFill>
                <a:effectLst/>
                <a:latin typeface="Open Sans" panose="020B0606030504020204" pitchFamily="34" charset="0"/>
              </a:rPr>
              <a:t>but in hot weather more frequently. DO NOT LET IT DRY OUT. A complete fertilizer is required. </a:t>
            </a:r>
            <a:r>
              <a:rPr lang="en-AU" sz="1600" b="0" i="0" dirty="0">
                <a:solidFill>
                  <a:schemeClr val="accent1">
                    <a:lumMod val="40000"/>
                    <a:lumOff val="60000"/>
                  </a:schemeClr>
                </a:solidFill>
                <a:effectLst/>
                <a:latin typeface="Open Sans" panose="020B0606030504020204" pitchFamily="34" charset="0"/>
              </a:rPr>
              <a:t>Water when almost dry</a:t>
            </a:r>
            <a:r>
              <a:rPr lang="en-AU" sz="1600" b="0" i="0" dirty="0">
                <a:solidFill>
                  <a:srgbClr val="FFC000"/>
                </a:solidFill>
                <a:effectLst/>
                <a:latin typeface="Open Sans" panose="020B0606030504020204" pitchFamily="34" charset="0"/>
              </a:rPr>
              <a:t>.</a:t>
            </a:r>
          </a:p>
        </p:txBody>
      </p:sp>
      <p:sp>
        <p:nvSpPr>
          <p:cNvPr id="5" name="TextBox 4">
            <a:extLst>
              <a:ext uri="{FF2B5EF4-FFF2-40B4-BE49-F238E27FC236}">
                <a16:creationId xmlns:a16="http://schemas.microsoft.com/office/drawing/2014/main" id="{28C79E13-7DAA-0BDB-BF79-E9E66B1569F2}"/>
              </a:ext>
            </a:extLst>
          </p:cNvPr>
          <p:cNvSpPr txBox="1"/>
          <p:nvPr/>
        </p:nvSpPr>
        <p:spPr>
          <a:xfrm>
            <a:off x="273193" y="4309691"/>
            <a:ext cx="6096000" cy="2308324"/>
          </a:xfrm>
          <a:prstGeom prst="rect">
            <a:avLst/>
          </a:prstGeom>
          <a:noFill/>
        </p:spPr>
        <p:txBody>
          <a:bodyPr wrap="square">
            <a:spAutoFit/>
          </a:bodyPr>
          <a:lstStyle/>
          <a:p>
            <a:pPr algn="l"/>
            <a:r>
              <a:rPr lang="en-AU" sz="1600" b="0" i="0" u="sng" dirty="0">
                <a:solidFill>
                  <a:srgbClr val="FFFF00"/>
                </a:solidFill>
                <a:effectLst/>
                <a:latin typeface="Open Sans" panose="020B0606030504020204" pitchFamily="34" charset="0"/>
              </a:rPr>
              <a:t>GRAVEL/STONES</a:t>
            </a:r>
          </a:p>
          <a:p>
            <a:pPr algn="l"/>
            <a:endParaRPr lang="en-AU" sz="1600" b="0" i="0" dirty="0">
              <a:solidFill>
                <a:srgbClr val="FFFF00"/>
              </a:solidFill>
              <a:effectLst/>
              <a:latin typeface="Open Sans" panose="020B0606030504020204" pitchFamily="34" charset="0"/>
            </a:endParaRPr>
          </a:p>
          <a:p>
            <a:pPr algn="l"/>
            <a:r>
              <a:rPr lang="en-AU" sz="1600" b="0" i="0" dirty="0">
                <a:solidFill>
                  <a:srgbClr val="FFFF00"/>
                </a:solidFill>
                <a:effectLst/>
                <a:latin typeface="Open Sans" panose="020B0606030504020204" pitchFamily="34" charset="0"/>
              </a:rPr>
              <a:t>They are an inert, </a:t>
            </a:r>
            <a:r>
              <a:rPr lang="en-AU" sz="1600" b="0" i="0" dirty="0">
                <a:solidFill>
                  <a:schemeClr val="accent1">
                    <a:lumMod val="40000"/>
                    <a:lumOff val="60000"/>
                  </a:schemeClr>
                </a:solidFill>
                <a:effectLst/>
                <a:latin typeface="Open Sans" panose="020B0606030504020204" pitchFamily="34" charset="0"/>
              </a:rPr>
              <a:t>inorganic </a:t>
            </a:r>
            <a:r>
              <a:rPr lang="en-AU" sz="1600" b="0" i="0" dirty="0">
                <a:solidFill>
                  <a:srgbClr val="FFFF00"/>
                </a:solidFill>
                <a:effectLst/>
                <a:latin typeface="Open Sans" panose="020B0606030504020204" pitchFamily="34" charset="0"/>
              </a:rPr>
              <a:t>aggregate that does </a:t>
            </a:r>
            <a:r>
              <a:rPr lang="en-AU" sz="1600" b="0" i="0" dirty="0">
                <a:solidFill>
                  <a:schemeClr val="accent1">
                    <a:lumMod val="40000"/>
                    <a:lumOff val="60000"/>
                  </a:schemeClr>
                </a:solidFill>
                <a:effectLst/>
                <a:latin typeface="Open Sans" panose="020B0606030504020204" pitchFamily="34" charset="0"/>
              </a:rPr>
              <a:t>not</a:t>
            </a:r>
            <a:r>
              <a:rPr lang="en-AU" sz="1600" b="0" i="0" dirty="0">
                <a:solidFill>
                  <a:srgbClr val="FFFF00"/>
                </a:solidFill>
                <a:effectLst/>
                <a:latin typeface="Open Sans" panose="020B0606030504020204" pitchFamily="34" charset="0"/>
              </a:rPr>
              <a:t> </a:t>
            </a:r>
            <a:r>
              <a:rPr lang="en-AU" sz="1600" b="0" i="0" dirty="0">
                <a:solidFill>
                  <a:schemeClr val="accent1">
                    <a:lumMod val="40000"/>
                    <a:lumOff val="60000"/>
                  </a:schemeClr>
                </a:solidFill>
                <a:effectLst/>
                <a:latin typeface="Open Sans" panose="020B0606030504020204" pitchFamily="34" charset="0"/>
              </a:rPr>
              <a:t>decompose and when used in mixes</a:t>
            </a:r>
            <a:r>
              <a:rPr lang="en-AU" sz="1600" b="0" i="0" dirty="0">
                <a:solidFill>
                  <a:srgbClr val="FFFF00"/>
                </a:solidFill>
                <a:effectLst/>
                <a:latin typeface="Open Sans" panose="020B0606030504020204" pitchFamily="34" charset="0"/>
              </a:rPr>
              <a:t>, it </a:t>
            </a:r>
            <a:r>
              <a:rPr lang="en-AU" sz="1600" b="0" i="0" dirty="0">
                <a:solidFill>
                  <a:schemeClr val="accent1">
                    <a:lumMod val="40000"/>
                    <a:lumOff val="60000"/>
                  </a:schemeClr>
                </a:solidFill>
                <a:effectLst/>
                <a:latin typeface="Open Sans" panose="020B0606030504020204" pitchFamily="34" charset="0"/>
              </a:rPr>
              <a:t>resists decay and </a:t>
            </a:r>
            <a:r>
              <a:rPr lang="en-AU" sz="1600" b="0" i="0" u="sng" dirty="0">
                <a:solidFill>
                  <a:schemeClr val="accent1">
                    <a:lumMod val="40000"/>
                    <a:lumOff val="60000"/>
                  </a:schemeClr>
                </a:solidFill>
                <a:effectLst/>
                <a:latin typeface="Open Sans" panose="020B0606030504020204" pitchFamily="34" charset="0"/>
              </a:rPr>
              <a:t>improves drainage and aeration</a:t>
            </a:r>
            <a:r>
              <a:rPr lang="en-AU" sz="1600" b="0" i="0" dirty="0">
                <a:solidFill>
                  <a:schemeClr val="accent1">
                    <a:lumMod val="40000"/>
                    <a:lumOff val="60000"/>
                  </a:schemeClr>
                </a:solidFill>
                <a:effectLst/>
                <a:latin typeface="Open Sans" panose="020B0606030504020204" pitchFamily="34" charset="0"/>
              </a:rPr>
              <a:t>. </a:t>
            </a:r>
            <a:r>
              <a:rPr lang="en-AU" sz="1600" b="0" i="0" dirty="0">
                <a:solidFill>
                  <a:srgbClr val="FFFF00"/>
                </a:solidFill>
                <a:effectLst/>
                <a:latin typeface="Open Sans" panose="020B0606030504020204" pitchFamily="34" charset="0"/>
              </a:rPr>
              <a:t>Because of its weight it helps to keep the </a:t>
            </a:r>
            <a:r>
              <a:rPr lang="en-AU" sz="1600" b="0" i="0" dirty="0">
                <a:solidFill>
                  <a:schemeClr val="accent1">
                    <a:lumMod val="40000"/>
                    <a:lumOff val="60000"/>
                  </a:schemeClr>
                </a:solidFill>
                <a:effectLst/>
                <a:latin typeface="Open Sans" panose="020B0606030504020204" pitchFamily="34" charset="0"/>
              </a:rPr>
              <a:t>newly repotted plant upright</a:t>
            </a:r>
            <a:r>
              <a:rPr lang="en-AU" sz="1600" b="0" i="0" dirty="0">
                <a:solidFill>
                  <a:srgbClr val="FFFF00"/>
                </a:solidFill>
                <a:effectLst/>
                <a:latin typeface="Open Sans" panose="020B0606030504020204" pitchFamily="34" charset="0"/>
              </a:rPr>
              <a:t>. It has no nutrients, they are used in a more hydroponic role and needs a complete balanced fertilizer. There is </a:t>
            </a:r>
            <a:r>
              <a:rPr lang="en-AU" sz="1600" b="0" i="0" dirty="0">
                <a:solidFill>
                  <a:schemeClr val="accent1">
                    <a:lumMod val="40000"/>
                    <a:lumOff val="60000"/>
                  </a:schemeClr>
                </a:solidFill>
                <a:effectLst/>
                <a:latin typeface="Open Sans" panose="020B0606030504020204" pitchFamily="34" charset="0"/>
              </a:rPr>
              <a:t>no breakdown </a:t>
            </a:r>
            <a:r>
              <a:rPr lang="en-AU" sz="1600" b="0" i="0" dirty="0">
                <a:solidFill>
                  <a:srgbClr val="FFFF00"/>
                </a:solidFill>
                <a:effectLst/>
                <a:latin typeface="Open Sans" panose="020B0606030504020204" pitchFamily="34" charset="0"/>
              </a:rPr>
              <a:t>with this product. </a:t>
            </a:r>
          </a:p>
        </p:txBody>
      </p:sp>
    </p:spTree>
    <p:extLst>
      <p:ext uri="{BB962C8B-B14F-4D97-AF65-F5344CB8AC3E}">
        <p14:creationId xmlns:p14="http://schemas.microsoft.com/office/powerpoint/2010/main" val="390752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453B1D-450F-5B3A-6054-922E6CE9E7E4}"/>
              </a:ext>
            </a:extLst>
          </p:cNvPr>
          <p:cNvSpPr>
            <a:spLocks noGrp="1"/>
          </p:cNvSpPr>
          <p:nvPr>
            <p:ph type="title"/>
          </p:nvPr>
        </p:nvSpPr>
        <p:spPr/>
        <p:txBody>
          <a:bodyPr/>
          <a:lstStyle/>
          <a:p>
            <a:pPr algn="ctr"/>
            <a:r>
              <a:rPr lang="en-AU" dirty="0">
                <a:solidFill>
                  <a:srgbClr val="FFFF00"/>
                </a:solidFill>
              </a:rPr>
              <a:t>POTTING MIXES USED FOR PHALAENOPSIS</a:t>
            </a:r>
          </a:p>
        </p:txBody>
      </p:sp>
      <p:pic>
        <p:nvPicPr>
          <p:cNvPr id="1033" name="Picture 9">
            <a:extLst>
              <a:ext uri="{FF2B5EF4-FFF2-40B4-BE49-F238E27FC236}">
                <a16:creationId xmlns:a16="http://schemas.microsoft.com/office/drawing/2014/main" id="{BF6D2EC8-C39F-7EA2-3090-B3C0187C0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09" y="2068927"/>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A32F73-CE39-83A8-4ECA-3ED0148FAE6D}"/>
              </a:ext>
            </a:extLst>
          </p:cNvPr>
          <p:cNvSpPr txBox="1"/>
          <p:nvPr/>
        </p:nvSpPr>
        <p:spPr>
          <a:xfrm>
            <a:off x="3551583" y="1853248"/>
            <a:ext cx="6096000" cy="2123658"/>
          </a:xfrm>
          <a:prstGeom prst="rect">
            <a:avLst/>
          </a:prstGeom>
          <a:noFill/>
        </p:spPr>
        <p:txBody>
          <a:bodyPr wrap="square">
            <a:spAutoFit/>
          </a:bodyPr>
          <a:lstStyle/>
          <a:p>
            <a:pPr algn="l"/>
            <a:r>
              <a:rPr lang="en-AU" sz="2400" b="0" i="0" u="sng" dirty="0">
                <a:solidFill>
                  <a:srgbClr val="FFC000"/>
                </a:solidFill>
                <a:effectLst/>
                <a:latin typeface="Open Sans" panose="020B0606030504020204" pitchFamily="34" charset="0"/>
              </a:rPr>
              <a:t>PEAT</a:t>
            </a:r>
            <a:r>
              <a:rPr lang="en-AU" sz="2400" b="0" i="0" dirty="0">
                <a:solidFill>
                  <a:srgbClr val="FFC000"/>
                </a:solidFill>
                <a:effectLst/>
                <a:latin typeface="Open Sans" panose="020B0606030504020204" pitchFamily="34" charset="0"/>
              </a:rPr>
              <a:t> </a:t>
            </a:r>
            <a:endParaRPr lang="en-AU" b="0" i="0" dirty="0">
              <a:solidFill>
                <a:srgbClr val="FFC000"/>
              </a:solidFill>
              <a:effectLst/>
              <a:latin typeface="Open Sans" panose="020B0606030504020204" pitchFamily="34" charset="0"/>
            </a:endParaRPr>
          </a:p>
          <a:p>
            <a:pPr algn="l"/>
            <a:r>
              <a:rPr lang="en-AU" b="0" i="0" dirty="0">
                <a:solidFill>
                  <a:srgbClr val="FFC000"/>
                </a:solidFill>
                <a:effectLst/>
                <a:latin typeface="Open Sans" panose="020B0606030504020204" pitchFamily="34" charset="0"/>
              </a:rPr>
              <a:t>Peat moss is more suitable for orchid growing than horticultural peat. It has a PH range from 3.5 to 5. Granulated peat moss can hold at least seven times it weight in water. A </a:t>
            </a:r>
            <a:r>
              <a:rPr lang="en-AU" b="0" i="0" dirty="0">
                <a:solidFill>
                  <a:schemeClr val="accent1">
                    <a:lumMod val="40000"/>
                    <a:lumOff val="60000"/>
                  </a:schemeClr>
                </a:solidFill>
                <a:effectLst/>
                <a:latin typeface="Open Sans" panose="020B0606030504020204" pitchFamily="34" charset="0"/>
              </a:rPr>
              <a:t>mix of 50/50 of peat moss to perlite </a:t>
            </a:r>
            <a:r>
              <a:rPr lang="en-AU" b="0" i="0" dirty="0">
                <a:solidFill>
                  <a:srgbClr val="FFC000"/>
                </a:solidFill>
                <a:effectLst/>
                <a:latin typeface="Open Sans" panose="020B0606030504020204" pitchFamily="34" charset="0"/>
              </a:rPr>
              <a:t>has been proven to be ideal. Water once a week and use a complete fertilizer. </a:t>
            </a:r>
          </a:p>
        </p:txBody>
      </p:sp>
      <p:pic>
        <p:nvPicPr>
          <p:cNvPr id="2" name="Picture 2" descr="perlite 1">
            <a:extLst>
              <a:ext uri="{FF2B5EF4-FFF2-40B4-BE49-F238E27FC236}">
                <a16:creationId xmlns:a16="http://schemas.microsoft.com/office/drawing/2014/main" id="{0D7948FB-360C-45FC-2658-D425C8E35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5" y="4356984"/>
            <a:ext cx="2409825" cy="1895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5CB6425-B175-2765-BF0C-2995E1A701C8}"/>
              </a:ext>
            </a:extLst>
          </p:cNvPr>
          <p:cNvSpPr txBox="1"/>
          <p:nvPr/>
        </p:nvSpPr>
        <p:spPr>
          <a:xfrm>
            <a:off x="3551583" y="4272677"/>
            <a:ext cx="6096000" cy="2585323"/>
          </a:xfrm>
          <a:prstGeom prst="rect">
            <a:avLst/>
          </a:prstGeom>
          <a:noFill/>
        </p:spPr>
        <p:txBody>
          <a:bodyPr wrap="square">
            <a:spAutoFit/>
          </a:bodyPr>
          <a:lstStyle/>
          <a:p>
            <a:pPr algn="l"/>
            <a:r>
              <a:rPr lang="en-AU" b="0" i="0" dirty="0">
                <a:solidFill>
                  <a:srgbClr val="FFC000"/>
                </a:solidFill>
                <a:effectLst/>
                <a:latin typeface="Open Sans" panose="020B0606030504020204" pitchFamily="34" charset="0"/>
              </a:rPr>
              <a:t>It is a specially </a:t>
            </a:r>
            <a:r>
              <a:rPr lang="en-AU" b="0" i="0" dirty="0">
                <a:solidFill>
                  <a:schemeClr val="accent1">
                    <a:lumMod val="40000"/>
                    <a:lumOff val="60000"/>
                  </a:schemeClr>
                </a:solidFill>
                <a:effectLst/>
                <a:latin typeface="Open Sans" panose="020B0606030504020204" pitchFamily="34" charset="0"/>
              </a:rPr>
              <a:t>processed</a:t>
            </a:r>
            <a:r>
              <a:rPr lang="en-AU" b="0" i="0" dirty="0">
                <a:solidFill>
                  <a:srgbClr val="FFC000"/>
                </a:solidFill>
                <a:effectLst/>
                <a:latin typeface="Open Sans" panose="020B0606030504020204" pitchFamily="34" charset="0"/>
              </a:rPr>
              <a:t>, everlasting </a:t>
            </a:r>
            <a:r>
              <a:rPr lang="en-AU" b="0" i="0" dirty="0">
                <a:solidFill>
                  <a:schemeClr val="accent1">
                    <a:lumMod val="40000"/>
                    <a:lumOff val="60000"/>
                  </a:schemeClr>
                </a:solidFill>
                <a:effectLst/>
                <a:latin typeface="Open Sans" panose="020B0606030504020204" pitchFamily="34" charset="0"/>
              </a:rPr>
              <a:t>volcanic material</a:t>
            </a:r>
            <a:r>
              <a:rPr lang="en-AU" b="0" i="0" dirty="0">
                <a:solidFill>
                  <a:srgbClr val="FFC000"/>
                </a:solidFill>
                <a:effectLst/>
                <a:latin typeface="Open Sans" panose="020B0606030504020204" pitchFamily="34" charset="0"/>
              </a:rPr>
              <a:t>, easy to work with, easily obtained, </a:t>
            </a:r>
            <a:r>
              <a:rPr lang="en-AU" b="0" i="0" dirty="0">
                <a:solidFill>
                  <a:schemeClr val="accent1">
                    <a:lumMod val="40000"/>
                    <a:lumOff val="60000"/>
                  </a:schemeClr>
                </a:solidFill>
                <a:effectLst/>
                <a:latin typeface="Open Sans" panose="020B0606030504020204" pitchFamily="34" charset="0"/>
              </a:rPr>
              <a:t>drains and aerates </a:t>
            </a:r>
            <a:r>
              <a:rPr lang="en-AU" b="0" i="0" dirty="0">
                <a:solidFill>
                  <a:srgbClr val="FFC000"/>
                </a:solidFill>
                <a:effectLst/>
                <a:latin typeface="Open Sans" panose="020B0606030504020204" pitchFamily="34" charset="0"/>
              </a:rPr>
              <a:t>well and does not break down. It does not compact, </a:t>
            </a:r>
            <a:r>
              <a:rPr lang="en-AU" b="0" i="0" dirty="0">
                <a:solidFill>
                  <a:schemeClr val="accent1">
                    <a:lumMod val="40000"/>
                    <a:lumOff val="60000"/>
                  </a:schemeClr>
                </a:solidFill>
                <a:effectLst/>
                <a:latin typeface="Open Sans" panose="020B0606030504020204" pitchFamily="34" charset="0"/>
              </a:rPr>
              <a:t>keeps mix loose and </a:t>
            </a:r>
            <a:r>
              <a:rPr lang="en-AU" b="0" i="0" u="sng" dirty="0">
                <a:solidFill>
                  <a:schemeClr val="accent1">
                    <a:lumMod val="40000"/>
                    <a:lumOff val="60000"/>
                  </a:schemeClr>
                </a:solidFill>
                <a:effectLst/>
                <a:latin typeface="Open Sans" panose="020B0606030504020204" pitchFamily="34" charset="0"/>
              </a:rPr>
              <a:t>helps water retention</a:t>
            </a:r>
            <a:r>
              <a:rPr lang="en-AU" b="0" i="0" dirty="0">
                <a:solidFill>
                  <a:srgbClr val="FFC000"/>
                </a:solidFill>
                <a:effectLst/>
                <a:latin typeface="Open Sans" panose="020B0606030504020204" pitchFamily="34" charset="0"/>
              </a:rPr>
              <a:t>. </a:t>
            </a:r>
            <a:r>
              <a:rPr lang="en-AU" b="0" i="0" dirty="0">
                <a:solidFill>
                  <a:schemeClr val="accent1">
                    <a:lumMod val="40000"/>
                    <a:lumOff val="60000"/>
                  </a:schemeClr>
                </a:solidFill>
                <a:effectLst/>
                <a:latin typeface="Open Sans" panose="020B0606030504020204" pitchFamily="34" charset="0"/>
              </a:rPr>
              <a:t>Mainly used with peat, sphagnum moss, coco fibre and bark</a:t>
            </a:r>
            <a:r>
              <a:rPr lang="en-AU" b="0" i="0" dirty="0">
                <a:solidFill>
                  <a:srgbClr val="FFC000"/>
                </a:solidFill>
                <a:effectLst/>
                <a:latin typeface="Open Sans" panose="020B0606030504020204" pitchFamily="34" charset="0"/>
              </a:rPr>
              <a:t>. A complete balanced fertilizer is required.</a:t>
            </a:r>
          </a:p>
          <a:p>
            <a:pPr algn="l"/>
            <a:r>
              <a:rPr lang="en-AU" b="0" i="0" dirty="0">
                <a:solidFill>
                  <a:srgbClr val="FFC000"/>
                </a:solidFill>
                <a:effectLst/>
                <a:latin typeface="Open Sans" panose="020B0606030504020204" pitchFamily="34" charset="0"/>
              </a:rPr>
              <a:t>When this product is handled dry, </a:t>
            </a:r>
            <a:r>
              <a:rPr lang="en-AU" b="0" i="0" dirty="0">
                <a:solidFill>
                  <a:schemeClr val="accent1">
                    <a:lumMod val="40000"/>
                    <a:lumOff val="60000"/>
                  </a:schemeClr>
                </a:solidFill>
                <a:effectLst/>
                <a:latin typeface="Open Sans" panose="020B0606030504020204" pitchFamily="34" charset="0"/>
              </a:rPr>
              <a:t>a mask is required because the dust can infect the lungs</a:t>
            </a:r>
            <a:r>
              <a:rPr lang="en-AU" b="0" i="0" dirty="0">
                <a:solidFill>
                  <a:srgbClr val="FFC000"/>
                </a:solidFill>
                <a:effectLst/>
                <a:latin typeface="Open Sans" panose="020B0606030504020204" pitchFamily="34" charset="0"/>
              </a:rPr>
              <a:t>. It is recommended that it be washed before using</a:t>
            </a:r>
            <a:endParaRPr lang="en-AU" dirty="0"/>
          </a:p>
        </p:txBody>
      </p:sp>
      <p:sp>
        <p:nvSpPr>
          <p:cNvPr id="3" name="TextBox 2">
            <a:extLst>
              <a:ext uri="{FF2B5EF4-FFF2-40B4-BE49-F238E27FC236}">
                <a16:creationId xmlns:a16="http://schemas.microsoft.com/office/drawing/2014/main" id="{C77F44F1-81C0-095D-9BBA-F0952C986522}"/>
              </a:ext>
            </a:extLst>
          </p:cNvPr>
          <p:cNvSpPr txBox="1"/>
          <p:nvPr/>
        </p:nvSpPr>
        <p:spPr>
          <a:xfrm>
            <a:off x="3551583" y="3958587"/>
            <a:ext cx="965329" cy="369332"/>
          </a:xfrm>
          <a:prstGeom prst="rect">
            <a:avLst/>
          </a:prstGeom>
          <a:noFill/>
        </p:spPr>
        <p:txBody>
          <a:bodyPr wrap="none" rtlCol="0">
            <a:spAutoFit/>
          </a:bodyPr>
          <a:lstStyle/>
          <a:p>
            <a:r>
              <a:rPr lang="en-AU" u="sng" dirty="0">
                <a:solidFill>
                  <a:srgbClr val="FFFF00"/>
                </a:solidFill>
              </a:rPr>
              <a:t>PERLITE</a:t>
            </a:r>
          </a:p>
        </p:txBody>
      </p:sp>
    </p:spTree>
    <p:extLst>
      <p:ext uri="{BB962C8B-B14F-4D97-AF65-F5344CB8AC3E}">
        <p14:creationId xmlns:p14="http://schemas.microsoft.com/office/powerpoint/2010/main" val="3146451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B762A-8E91-09FF-2DE7-763E1547C723}"/>
              </a:ext>
            </a:extLst>
          </p:cNvPr>
          <p:cNvSpPr>
            <a:spLocks noGrp="1"/>
          </p:cNvSpPr>
          <p:nvPr>
            <p:ph type="title"/>
          </p:nvPr>
        </p:nvSpPr>
        <p:spPr/>
        <p:txBody>
          <a:bodyPr/>
          <a:lstStyle/>
          <a:p>
            <a:pPr algn="ctr"/>
            <a:r>
              <a:rPr lang="en-AU" dirty="0">
                <a:solidFill>
                  <a:srgbClr val="FFFF00"/>
                </a:solidFill>
              </a:rPr>
              <a:t>GROWING MEDIA FOR PHALAENOPSIS</a:t>
            </a:r>
            <a:endParaRPr lang="en-AU" dirty="0"/>
          </a:p>
        </p:txBody>
      </p:sp>
      <p:pic>
        <p:nvPicPr>
          <p:cNvPr id="2050" name="Picture 2" descr="Pine bark">
            <a:extLst>
              <a:ext uri="{FF2B5EF4-FFF2-40B4-BE49-F238E27FC236}">
                <a16:creationId xmlns:a16="http://schemas.microsoft.com/office/drawing/2014/main" id="{EFD0D47B-4409-8D8D-B952-55925C69A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737" y="2281237"/>
            <a:ext cx="1943100" cy="22955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733326-A8E5-CECF-87DD-4CFB39C2BF92}"/>
              </a:ext>
            </a:extLst>
          </p:cNvPr>
          <p:cNvSpPr txBox="1"/>
          <p:nvPr/>
        </p:nvSpPr>
        <p:spPr>
          <a:xfrm>
            <a:off x="3207026" y="2174944"/>
            <a:ext cx="6096000" cy="3785652"/>
          </a:xfrm>
          <a:prstGeom prst="rect">
            <a:avLst/>
          </a:prstGeom>
          <a:noFill/>
        </p:spPr>
        <p:txBody>
          <a:bodyPr wrap="square">
            <a:spAutoFit/>
          </a:bodyPr>
          <a:lstStyle/>
          <a:p>
            <a:pPr algn="l"/>
            <a:r>
              <a:rPr lang="en-AU" sz="2400" b="0" i="0" u="sng" dirty="0">
                <a:solidFill>
                  <a:srgbClr val="FFC000"/>
                </a:solidFill>
                <a:effectLst/>
                <a:latin typeface="Open Sans" panose="020B0606030504020204" pitchFamily="34" charset="0"/>
              </a:rPr>
              <a:t>PINE BARK </a:t>
            </a:r>
            <a:r>
              <a:rPr lang="en-AU" b="0" i="0" dirty="0">
                <a:solidFill>
                  <a:srgbClr val="FFC000"/>
                </a:solidFill>
                <a:effectLst/>
                <a:latin typeface="Open Sans" panose="020B0606030504020204" pitchFamily="34" charset="0"/>
              </a:rPr>
              <a:t>It is a natural medium, </a:t>
            </a:r>
            <a:r>
              <a:rPr lang="en-AU" b="0" i="0" u="sng" dirty="0">
                <a:solidFill>
                  <a:schemeClr val="accent1">
                    <a:lumMod val="40000"/>
                    <a:lumOff val="60000"/>
                  </a:schemeClr>
                </a:solidFill>
                <a:effectLst/>
                <a:latin typeface="Open Sans" panose="020B0606030504020204" pitchFamily="34" charset="0"/>
              </a:rPr>
              <a:t>used more than any other potting material</a:t>
            </a:r>
            <a:r>
              <a:rPr lang="en-AU" b="0" i="0" u="sng" dirty="0">
                <a:solidFill>
                  <a:srgbClr val="FFC000"/>
                </a:solidFill>
                <a:effectLst/>
                <a:latin typeface="Open Sans" panose="020B0606030504020204" pitchFamily="34" charset="0"/>
              </a:rPr>
              <a:t>.</a:t>
            </a:r>
            <a:r>
              <a:rPr lang="en-AU" b="0" i="0" dirty="0">
                <a:solidFill>
                  <a:srgbClr val="FFC000"/>
                </a:solidFill>
                <a:effectLst/>
                <a:latin typeface="Open Sans" panose="020B0606030504020204" pitchFamily="34" charset="0"/>
              </a:rPr>
              <a:t> It can be used untreated, but this is not recommended. Bark that is being used today has been treated in one of the following ways:</a:t>
            </a:r>
          </a:p>
          <a:p>
            <a:pPr algn="l"/>
            <a:r>
              <a:rPr lang="en-AU" b="0" i="0" u="sng" dirty="0">
                <a:solidFill>
                  <a:schemeClr val="accent1">
                    <a:lumMod val="40000"/>
                    <a:lumOff val="60000"/>
                  </a:schemeClr>
                </a:solidFill>
                <a:effectLst/>
                <a:latin typeface="Open Sans" panose="020B0606030504020204" pitchFamily="34" charset="0"/>
              </a:rPr>
              <a:t>Boiled</a:t>
            </a:r>
            <a:r>
              <a:rPr lang="en-AU" b="0" i="0" dirty="0">
                <a:solidFill>
                  <a:schemeClr val="accent1">
                    <a:lumMod val="40000"/>
                    <a:lumOff val="60000"/>
                  </a:schemeClr>
                </a:solidFill>
                <a:effectLst/>
                <a:latin typeface="Open Sans" panose="020B0606030504020204" pitchFamily="34" charset="0"/>
              </a:rPr>
              <a:t> –  </a:t>
            </a:r>
            <a:r>
              <a:rPr lang="en-AU" b="0" i="0" u="sng" dirty="0">
                <a:solidFill>
                  <a:schemeClr val="accent1">
                    <a:lumMod val="40000"/>
                    <a:lumOff val="60000"/>
                  </a:schemeClr>
                </a:solidFill>
                <a:effectLst/>
                <a:latin typeface="Open Sans" panose="020B0606030504020204" pitchFamily="34" charset="0"/>
              </a:rPr>
              <a:t>Composted</a:t>
            </a:r>
            <a:r>
              <a:rPr lang="en-AU" b="0" i="0" dirty="0">
                <a:solidFill>
                  <a:schemeClr val="accent1">
                    <a:lumMod val="40000"/>
                    <a:lumOff val="60000"/>
                  </a:schemeClr>
                </a:solidFill>
                <a:effectLst/>
                <a:latin typeface="Open Sans" panose="020B0606030504020204" pitchFamily="34" charset="0"/>
              </a:rPr>
              <a:t> – </a:t>
            </a:r>
            <a:r>
              <a:rPr lang="en-AU" b="0" i="0" u="sng" dirty="0">
                <a:solidFill>
                  <a:schemeClr val="accent1">
                    <a:lumMod val="40000"/>
                    <a:lumOff val="60000"/>
                  </a:schemeClr>
                </a:solidFill>
                <a:effectLst/>
                <a:latin typeface="Open Sans" panose="020B0606030504020204" pitchFamily="34" charset="0"/>
              </a:rPr>
              <a:t>Limed</a:t>
            </a:r>
            <a:r>
              <a:rPr lang="en-AU" b="0" i="0" dirty="0">
                <a:solidFill>
                  <a:schemeClr val="accent1">
                    <a:lumMod val="40000"/>
                    <a:lumOff val="60000"/>
                  </a:schemeClr>
                </a:solidFill>
                <a:effectLst/>
                <a:latin typeface="Open Sans" panose="020B0606030504020204" pitchFamily="34" charset="0"/>
              </a:rPr>
              <a:t> – </a:t>
            </a:r>
            <a:r>
              <a:rPr lang="en-AU" b="0" i="0" u="sng" dirty="0">
                <a:solidFill>
                  <a:schemeClr val="accent1">
                    <a:lumMod val="40000"/>
                    <a:lumOff val="60000"/>
                  </a:schemeClr>
                </a:solidFill>
                <a:effectLst/>
                <a:latin typeface="Open Sans" panose="020B0606030504020204" pitchFamily="34" charset="0"/>
              </a:rPr>
              <a:t>Aged</a:t>
            </a:r>
            <a:r>
              <a:rPr lang="en-AU" b="0" i="0" u="sng" dirty="0">
                <a:solidFill>
                  <a:srgbClr val="FFC000"/>
                </a:solidFill>
                <a:effectLst/>
                <a:latin typeface="Open Sans" panose="020B0606030504020204" pitchFamily="34" charset="0"/>
              </a:rPr>
              <a:t>.</a:t>
            </a:r>
          </a:p>
          <a:p>
            <a:pPr algn="l"/>
            <a:endParaRPr lang="en-AU" b="0" i="0" u="sng" dirty="0">
              <a:solidFill>
                <a:srgbClr val="FFC000"/>
              </a:solidFill>
              <a:effectLst/>
              <a:latin typeface="Open Sans" panose="020B0606030504020204" pitchFamily="34" charset="0"/>
            </a:endParaRPr>
          </a:p>
          <a:p>
            <a:pPr algn="l"/>
            <a:r>
              <a:rPr lang="en-AU" b="0" i="0" dirty="0">
                <a:solidFill>
                  <a:srgbClr val="FFC000"/>
                </a:solidFill>
                <a:effectLst/>
                <a:latin typeface="Open Sans" panose="020B0606030504020204" pitchFamily="34" charset="0"/>
              </a:rPr>
              <a:t>These </a:t>
            </a:r>
            <a:r>
              <a:rPr lang="en-AU" b="0" i="0" u="sng" dirty="0">
                <a:solidFill>
                  <a:srgbClr val="FFC000"/>
                </a:solidFill>
                <a:effectLst/>
                <a:latin typeface="Open Sans" panose="020B0606030504020204" pitchFamily="34" charset="0"/>
              </a:rPr>
              <a:t>treatments</a:t>
            </a:r>
            <a:r>
              <a:rPr lang="en-AU" b="0" i="0" dirty="0">
                <a:solidFill>
                  <a:srgbClr val="FFC000"/>
                </a:solidFill>
                <a:effectLst/>
                <a:latin typeface="Open Sans" panose="020B0606030504020204" pitchFamily="34" charset="0"/>
              </a:rPr>
              <a:t> are used to </a:t>
            </a:r>
            <a:r>
              <a:rPr lang="en-AU" b="0" i="0" u="sng" dirty="0">
                <a:solidFill>
                  <a:schemeClr val="accent1">
                    <a:lumMod val="40000"/>
                    <a:lumOff val="60000"/>
                  </a:schemeClr>
                </a:solidFill>
                <a:effectLst/>
                <a:latin typeface="Open Sans" panose="020B0606030504020204" pitchFamily="34" charset="0"/>
              </a:rPr>
              <a:t>remove</a:t>
            </a:r>
            <a:r>
              <a:rPr lang="en-AU" b="0" i="0" dirty="0">
                <a:solidFill>
                  <a:schemeClr val="accent1">
                    <a:lumMod val="40000"/>
                    <a:lumOff val="60000"/>
                  </a:schemeClr>
                </a:solidFill>
                <a:effectLst/>
                <a:latin typeface="Open Sans" panose="020B0606030504020204" pitchFamily="34" charset="0"/>
              </a:rPr>
              <a:t> the </a:t>
            </a:r>
            <a:r>
              <a:rPr lang="en-AU" b="0" i="0" u="sng" dirty="0">
                <a:solidFill>
                  <a:schemeClr val="accent1">
                    <a:lumMod val="40000"/>
                    <a:lumOff val="60000"/>
                  </a:schemeClr>
                </a:solidFill>
                <a:effectLst/>
                <a:latin typeface="Open Sans" panose="020B0606030504020204" pitchFamily="34" charset="0"/>
              </a:rPr>
              <a:t>oils and resins </a:t>
            </a:r>
            <a:r>
              <a:rPr lang="en-AU" b="0" i="0" dirty="0">
                <a:solidFill>
                  <a:srgbClr val="FFC000"/>
                </a:solidFill>
                <a:effectLst/>
                <a:latin typeface="Open Sans" panose="020B0606030504020204" pitchFamily="34" charset="0"/>
              </a:rPr>
              <a:t>from Australian barks, and to raise the PH on the bark surface. </a:t>
            </a:r>
            <a:r>
              <a:rPr lang="en-AU" b="0" i="0" dirty="0">
                <a:solidFill>
                  <a:schemeClr val="accent1">
                    <a:lumMod val="40000"/>
                    <a:lumOff val="60000"/>
                  </a:schemeClr>
                </a:solidFill>
                <a:effectLst/>
                <a:latin typeface="Open Sans" panose="020B0606030504020204" pitchFamily="34" charset="0"/>
              </a:rPr>
              <a:t>New bark </a:t>
            </a:r>
            <a:r>
              <a:rPr lang="en-AU" b="0" i="0" dirty="0">
                <a:solidFill>
                  <a:srgbClr val="FFC000"/>
                </a:solidFill>
                <a:effectLst/>
                <a:latin typeface="Open Sans" panose="020B0606030504020204" pitchFamily="34" charset="0"/>
              </a:rPr>
              <a:t>can take a </a:t>
            </a:r>
            <a:r>
              <a:rPr lang="en-AU" b="0" i="0" dirty="0">
                <a:solidFill>
                  <a:schemeClr val="accent1">
                    <a:lumMod val="40000"/>
                    <a:lumOff val="60000"/>
                  </a:schemeClr>
                </a:solidFill>
                <a:effectLst/>
                <a:latin typeface="Open Sans" panose="020B0606030504020204" pitchFamily="34" charset="0"/>
              </a:rPr>
              <a:t>lot of watering </a:t>
            </a:r>
            <a:r>
              <a:rPr lang="en-AU" b="0" i="0" dirty="0">
                <a:solidFill>
                  <a:srgbClr val="FFC000"/>
                </a:solidFill>
                <a:effectLst/>
                <a:latin typeface="Open Sans" panose="020B0606030504020204" pitchFamily="34" charset="0"/>
              </a:rPr>
              <a:t>to thoroughly wet the bark surface - using a wetting agent does help. </a:t>
            </a:r>
            <a:r>
              <a:rPr lang="en-AU" b="0" i="0" u="sng" dirty="0">
                <a:solidFill>
                  <a:schemeClr val="accent1">
                    <a:lumMod val="40000"/>
                    <a:lumOff val="60000"/>
                  </a:schemeClr>
                </a:solidFill>
                <a:effectLst/>
                <a:latin typeface="Open Sans" panose="020B0606030504020204" pitchFamily="34" charset="0"/>
              </a:rPr>
              <a:t>Bark can rot or decay with age</a:t>
            </a:r>
            <a:r>
              <a:rPr lang="en-AU" b="0" i="0" dirty="0">
                <a:solidFill>
                  <a:srgbClr val="FFC000"/>
                </a:solidFill>
                <a:effectLst/>
                <a:latin typeface="Open Sans" panose="020B0606030504020204" pitchFamily="34" charset="0"/>
              </a:rPr>
              <a:t>, it requires slightly </a:t>
            </a:r>
            <a:r>
              <a:rPr lang="en-AU" b="0" i="0" u="sng" dirty="0">
                <a:solidFill>
                  <a:schemeClr val="accent1">
                    <a:lumMod val="40000"/>
                    <a:lumOff val="60000"/>
                  </a:schemeClr>
                </a:solidFill>
                <a:effectLst/>
                <a:latin typeface="Open Sans" panose="020B0606030504020204" pitchFamily="34" charset="0"/>
              </a:rPr>
              <a:t>higher nitrogen fertilizer </a:t>
            </a:r>
            <a:r>
              <a:rPr lang="en-AU" b="0" i="0" dirty="0">
                <a:solidFill>
                  <a:srgbClr val="FFC000"/>
                </a:solidFill>
                <a:effectLst/>
                <a:latin typeface="Open Sans" panose="020B0606030504020204" pitchFamily="34" charset="0"/>
              </a:rPr>
              <a:t>than most other potting materials. </a:t>
            </a:r>
            <a:r>
              <a:rPr lang="en-AU" b="0" i="0" dirty="0">
                <a:solidFill>
                  <a:schemeClr val="accent1">
                    <a:lumMod val="40000"/>
                    <a:lumOff val="60000"/>
                  </a:schemeClr>
                </a:solidFill>
                <a:effectLst/>
                <a:latin typeface="Open Sans" panose="020B0606030504020204" pitchFamily="34" charset="0"/>
              </a:rPr>
              <a:t>Life span is about 1 to 2 years</a:t>
            </a:r>
            <a:r>
              <a:rPr lang="en-AU" b="0" i="0" dirty="0">
                <a:solidFill>
                  <a:srgbClr val="FFC000"/>
                </a:solidFill>
                <a:effectLst/>
                <a:latin typeface="Open Sans" panose="020B0606030504020204" pitchFamily="34" charset="0"/>
              </a:rPr>
              <a:t>.</a:t>
            </a:r>
          </a:p>
        </p:txBody>
      </p:sp>
    </p:spTree>
    <p:extLst>
      <p:ext uri="{BB962C8B-B14F-4D97-AF65-F5344CB8AC3E}">
        <p14:creationId xmlns:p14="http://schemas.microsoft.com/office/powerpoint/2010/main" val="1022785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708C5-34BD-D7FB-1752-DDE0AB89B834}"/>
              </a:ext>
            </a:extLst>
          </p:cNvPr>
          <p:cNvSpPr>
            <a:spLocks noGrp="1"/>
          </p:cNvSpPr>
          <p:nvPr>
            <p:ph type="title"/>
          </p:nvPr>
        </p:nvSpPr>
        <p:spPr/>
        <p:txBody>
          <a:bodyPr/>
          <a:lstStyle/>
          <a:p>
            <a:pPr algn="ctr"/>
            <a:r>
              <a:rPr lang="en-AU" dirty="0">
                <a:solidFill>
                  <a:srgbClr val="FFFF00"/>
                </a:solidFill>
              </a:rPr>
              <a:t>DISADVANTAGES OF USING BARK AS A POTTING MIX</a:t>
            </a:r>
          </a:p>
        </p:txBody>
      </p:sp>
      <p:sp>
        <p:nvSpPr>
          <p:cNvPr id="4" name="TextBox 3">
            <a:extLst>
              <a:ext uri="{FF2B5EF4-FFF2-40B4-BE49-F238E27FC236}">
                <a16:creationId xmlns:a16="http://schemas.microsoft.com/office/drawing/2014/main" id="{13FFA9F8-500E-43E2-327D-AEA831EFFB65}"/>
              </a:ext>
            </a:extLst>
          </p:cNvPr>
          <p:cNvSpPr txBox="1"/>
          <p:nvPr/>
        </p:nvSpPr>
        <p:spPr>
          <a:xfrm>
            <a:off x="2120705" y="2017601"/>
            <a:ext cx="6098344" cy="4708981"/>
          </a:xfrm>
          <a:prstGeom prst="rect">
            <a:avLst/>
          </a:prstGeom>
          <a:noFill/>
        </p:spPr>
        <p:txBody>
          <a:bodyPr wrap="square">
            <a:spAutoFit/>
          </a:bodyPr>
          <a:lstStyle/>
          <a:p>
            <a:pPr algn="l" rtl="0" fontAlgn="base"/>
            <a:r>
              <a:rPr lang="en-AU" sz="2000" b="1" i="0" u="sng" dirty="0">
                <a:solidFill>
                  <a:srgbClr val="FFFF00"/>
                </a:solidFill>
                <a:effectLst/>
                <a:latin typeface="playfair display" panose="020B0604020202020204" pitchFamily="2" charset="0"/>
              </a:rPr>
              <a:t>Other Disadvantages of using bark</a:t>
            </a:r>
            <a:endParaRPr lang="en-AU" sz="2000" b="0" i="0" u="sng" dirty="0">
              <a:solidFill>
                <a:srgbClr val="FFFF00"/>
              </a:solidFill>
              <a:effectLst/>
              <a:latin typeface="playfair display" panose="020B0604020202020204" pitchFamily="2" charset="0"/>
            </a:endParaRPr>
          </a:p>
          <a:p>
            <a:pPr algn="l" rtl="0" fontAlgn="base">
              <a:buFont typeface="Arial" panose="020B0604020202020204" pitchFamily="34" charset="0"/>
              <a:buChar char="•"/>
            </a:pPr>
            <a:r>
              <a:rPr lang="en-AU" sz="2000" b="0" i="0" dirty="0">
                <a:solidFill>
                  <a:srgbClr val="FFFF00"/>
                </a:solidFill>
                <a:effectLst/>
                <a:latin typeface="var(--ricos-custom-p-font-family,unset)"/>
              </a:rPr>
              <a:t>Without </a:t>
            </a:r>
            <a:r>
              <a:rPr lang="en-AU" sz="2000" b="0" i="0" dirty="0">
                <a:solidFill>
                  <a:schemeClr val="accent1">
                    <a:lumMod val="40000"/>
                    <a:lumOff val="60000"/>
                  </a:schemeClr>
                </a:solidFill>
                <a:effectLst/>
                <a:latin typeface="var(--ricos-custom-p-font-family,unset)"/>
              </a:rPr>
              <a:t>sufficient ventilation </a:t>
            </a:r>
            <a:r>
              <a:rPr lang="en-AU" sz="2000" b="0" i="0" dirty="0">
                <a:solidFill>
                  <a:srgbClr val="FFFF00"/>
                </a:solidFill>
                <a:effectLst/>
                <a:latin typeface="var(--ricos-custom-p-font-family,unset)"/>
              </a:rPr>
              <a:t>bark </a:t>
            </a:r>
            <a:r>
              <a:rPr lang="en-AU" sz="2000" b="0" i="0" u="sng" dirty="0">
                <a:solidFill>
                  <a:schemeClr val="accent1">
                    <a:lumMod val="40000"/>
                    <a:lumOff val="60000"/>
                  </a:schemeClr>
                </a:solidFill>
                <a:effectLst/>
                <a:latin typeface="var(--ricos-custom-p-font-family,unset)"/>
              </a:rPr>
              <a:t>promotes the spread of bad bacteria</a:t>
            </a:r>
            <a:r>
              <a:rPr lang="en-AU" sz="2000" b="0" i="0" u="sng" dirty="0">
                <a:solidFill>
                  <a:srgbClr val="FFFF00"/>
                </a:solidFill>
                <a:effectLst/>
                <a:latin typeface="var(--ricos-custom-p-font-family,unset)"/>
              </a:rPr>
              <a:t>,</a:t>
            </a:r>
            <a:r>
              <a:rPr lang="en-AU" sz="2000" b="0" i="0" dirty="0">
                <a:solidFill>
                  <a:srgbClr val="FFFF00"/>
                </a:solidFill>
                <a:effectLst/>
                <a:latin typeface="var(--ricos-custom-p-font-family,unset)"/>
              </a:rPr>
              <a:t> that not only smell bad, but the </a:t>
            </a:r>
            <a:r>
              <a:rPr lang="en-AU" sz="2000" b="0" i="0" u="sng" dirty="0">
                <a:solidFill>
                  <a:schemeClr val="accent1">
                    <a:lumMod val="40000"/>
                    <a:lumOff val="60000"/>
                  </a:schemeClr>
                </a:solidFill>
                <a:effectLst/>
                <a:latin typeface="var(--ricos-custom-p-font-family,unset)"/>
              </a:rPr>
              <a:t>resulting</a:t>
            </a:r>
            <a:r>
              <a:rPr lang="en-AU" sz="2000" b="0" i="0" u="sng" dirty="0">
                <a:solidFill>
                  <a:srgbClr val="FFFF00"/>
                </a:solidFill>
                <a:effectLst/>
                <a:latin typeface="var(--ricos-custom-p-font-family,unset)"/>
              </a:rPr>
              <a:t> </a:t>
            </a:r>
            <a:r>
              <a:rPr lang="en-AU" sz="2000" b="0" i="0" u="sng" dirty="0">
                <a:solidFill>
                  <a:schemeClr val="accent1">
                    <a:lumMod val="40000"/>
                    <a:lumOff val="60000"/>
                  </a:schemeClr>
                </a:solidFill>
                <a:effectLst/>
                <a:latin typeface="var(--ricos-custom-p-font-family,unset)"/>
              </a:rPr>
              <a:t>root</a:t>
            </a:r>
            <a:r>
              <a:rPr lang="en-AU" sz="2000" b="0" i="0" dirty="0">
                <a:solidFill>
                  <a:schemeClr val="accent1">
                    <a:lumMod val="40000"/>
                    <a:lumOff val="60000"/>
                  </a:schemeClr>
                </a:solidFill>
                <a:effectLst/>
                <a:latin typeface="var(--ricos-custom-p-font-family,unset)"/>
              </a:rPr>
              <a:t> rot</a:t>
            </a:r>
            <a:r>
              <a:rPr lang="en-AU" sz="2000" b="0" i="0" dirty="0">
                <a:solidFill>
                  <a:srgbClr val="FFFF00"/>
                </a:solidFill>
                <a:effectLst/>
                <a:latin typeface="var(--ricos-custom-p-font-family,unset)"/>
              </a:rPr>
              <a:t>, can destroy the entire root system and the plant</a:t>
            </a:r>
            <a:r>
              <a:rPr lang="en-AU" sz="2000" dirty="0">
                <a:solidFill>
                  <a:srgbClr val="FFFF00"/>
                </a:solidFill>
                <a:latin typeface="var(--ricos-custom-p-font-family,unset)"/>
              </a:rPr>
              <a:t>.</a:t>
            </a:r>
          </a:p>
          <a:p>
            <a:pPr algn="l" rtl="0" fontAlgn="base">
              <a:buFont typeface="Arial" panose="020B0604020202020204" pitchFamily="34" charset="0"/>
              <a:buChar char="•"/>
            </a:pPr>
            <a:endParaRPr lang="en-AU" sz="2000" b="0" i="0" dirty="0">
              <a:solidFill>
                <a:srgbClr val="FFFF00"/>
              </a:solidFill>
              <a:effectLst/>
              <a:latin typeface="var(--ricos-custom-p-font-family,unset)"/>
            </a:endParaRPr>
          </a:p>
          <a:p>
            <a:pPr algn="l" rtl="0" fontAlgn="base">
              <a:buFont typeface="Arial" panose="020B0604020202020204" pitchFamily="34" charset="0"/>
              <a:buChar char="•"/>
            </a:pPr>
            <a:r>
              <a:rPr lang="en-AU" sz="2000" dirty="0">
                <a:solidFill>
                  <a:srgbClr val="FFFF00"/>
                </a:solidFill>
                <a:latin typeface="var(--ricos-custom-p-font-family,unset)"/>
              </a:rPr>
              <a:t>Needs watering more often, </a:t>
            </a:r>
            <a:r>
              <a:rPr lang="en-AU" sz="2000" u="sng" dirty="0">
                <a:solidFill>
                  <a:schemeClr val="accent1">
                    <a:lumMod val="40000"/>
                    <a:lumOff val="60000"/>
                  </a:schemeClr>
                </a:solidFill>
                <a:latin typeface="var(--ricos-custom-p-font-family,unset)"/>
              </a:rPr>
              <a:t>poor water holding ability</a:t>
            </a:r>
            <a:r>
              <a:rPr lang="en-AU" sz="2000" dirty="0">
                <a:solidFill>
                  <a:srgbClr val="FFFF00"/>
                </a:solidFill>
                <a:latin typeface="var(--ricos-custom-p-font-family,unset)"/>
              </a:rPr>
              <a:t>.</a:t>
            </a:r>
            <a:endParaRPr lang="en-AU" sz="2000" b="0" i="0" dirty="0">
              <a:solidFill>
                <a:srgbClr val="FFFF00"/>
              </a:solidFill>
              <a:effectLst/>
              <a:latin typeface="var(--ricos-custom-p-font-family,unset)"/>
            </a:endParaRPr>
          </a:p>
          <a:p>
            <a:pPr algn="l" rtl="0" fontAlgn="base"/>
            <a:endParaRPr lang="en-AU" sz="2000" b="0" i="0" dirty="0">
              <a:solidFill>
                <a:srgbClr val="FFFF00"/>
              </a:solidFill>
              <a:effectLst/>
              <a:latin typeface="var(--ricos-custom-p-font-family,unset)"/>
            </a:endParaRPr>
          </a:p>
          <a:p>
            <a:pPr algn="l" rtl="0" fontAlgn="base">
              <a:buFont typeface="Arial" panose="020B0604020202020204" pitchFamily="34" charset="0"/>
              <a:buChar char="•"/>
            </a:pPr>
            <a:r>
              <a:rPr lang="en-AU" sz="2000" b="0" i="0" dirty="0">
                <a:solidFill>
                  <a:srgbClr val="FFFF00"/>
                </a:solidFill>
                <a:effectLst/>
                <a:latin typeface="var(--ricos-custom-p-font-family,unset)"/>
              </a:rPr>
              <a:t>Bark </a:t>
            </a:r>
            <a:r>
              <a:rPr lang="en-AU" sz="2000" b="0" i="0" u="sng" dirty="0">
                <a:solidFill>
                  <a:schemeClr val="accent1">
                    <a:lumMod val="40000"/>
                    <a:lumOff val="60000"/>
                  </a:schemeClr>
                </a:solidFill>
                <a:effectLst/>
                <a:latin typeface="var(--ricos-custom-p-font-family,unset)"/>
              </a:rPr>
              <a:t>accumulates fertilizer</a:t>
            </a:r>
            <a:r>
              <a:rPr lang="en-AU" sz="2000" b="0" i="0" dirty="0">
                <a:solidFill>
                  <a:schemeClr val="accent1">
                    <a:lumMod val="40000"/>
                    <a:lumOff val="60000"/>
                  </a:schemeClr>
                </a:solidFill>
                <a:effectLst/>
                <a:latin typeface="var(--ricos-custom-p-font-family,unset)"/>
              </a:rPr>
              <a:t> </a:t>
            </a:r>
            <a:r>
              <a:rPr lang="en-AU" sz="2000" b="0" i="0" dirty="0">
                <a:solidFill>
                  <a:srgbClr val="FFFF00"/>
                </a:solidFill>
                <a:effectLst/>
                <a:latin typeface="var(--ricos-custom-p-font-family,unset)"/>
              </a:rPr>
              <a:t>that can burn roots over time.  </a:t>
            </a:r>
            <a:r>
              <a:rPr lang="en-AU" sz="2000" b="0" i="0" dirty="0">
                <a:solidFill>
                  <a:schemeClr val="accent1">
                    <a:lumMod val="40000"/>
                    <a:lumOff val="60000"/>
                  </a:schemeClr>
                </a:solidFill>
                <a:effectLst/>
                <a:latin typeface="var(--ricos-custom-p-font-family,unset)"/>
              </a:rPr>
              <a:t>Need to flush out pot more often</a:t>
            </a:r>
            <a:r>
              <a:rPr lang="en-AU" sz="2000" b="0" i="0" dirty="0">
                <a:solidFill>
                  <a:srgbClr val="FFFF00"/>
                </a:solidFill>
                <a:effectLst/>
                <a:latin typeface="var(--ricos-custom-p-font-family,unset)"/>
              </a:rPr>
              <a:t>.</a:t>
            </a:r>
          </a:p>
          <a:p>
            <a:pPr algn="l" rtl="0" fontAlgn="base"/>
            <a:endParaRPr lang="en-AU" sz="2000" b="0" i="0" dirty="0">
              <a:solidFill>
                <a:srgbClr val="FFFF00"/>
              </a:solidFill>
              <a:effectLst/>
              <a:latin typeface="var(--ricos-custom-p-font-family,unset)"/>
            </a:endParaRPr>
          </a:p>
          <a:p>
            <a:pPr algn="l" rtl="0" fontAlgn="base">
              <a:buFont typeface="Arial" panose="020B0604020202020204" pitchFamily="34" charset="0"/>
              <a:buChar char="•"/>
            </a:pPr>
            <a:r>
              <a:rPr lang="en-AU" sz="2000" b="0" i="0" dirty="0">
                <a:solidFill>
                  <a:srgbClr val="FFFF00"/>
                </a:solidFill>
                <a:effectLst/>
                <a:latin typeface="var(--ricos-custom-p-font-family,unset)"/>
              </a:rPr>
              <a:t>After about </a:t>
            </a:r>
            <a:r>
              <a:rPr lang="en-AU" sz="2000" b="0" i="0" dirty="0">
                <a:solidFill>
                  <a:schemeClr val="accent1">
                    <a:lumMod val="40000"/>
                    <a:lumOff val="60000"/>
                  </a:schemeClr>
                </a:solidFill>
                <a:effectLst/>
                <a:latin typeface="var(--ricos-custom-p-font-family,unset)"/>
              </a:rPr>
              <a:t>12-18 months </a:t>
            </a:r>
            <a:r>
              <a:rPr lang="en-AU" sz="2000" b="0" i="0" dirty="0">
                <a:solidFill>
                  <a:srgbClr val="FFFF00"/>
                </a:solidFill>
                <a:effectLst/>
                <a:latin typeface="var(--ricos-custom-p-font-family,unset)"/>
              </a:rPr>
              <a:t>the </a:t>
            </a:r>
            <a:r>
              <a:rPr lang="en-AU" sz="2000" b="0" i="0" dirty="0">
                <a:solidFill>
                  <a:schemeClr val="accent1">
                    <a:lumMod val="40000"/>
                    <a:lumOff val="60000"/>
                  </a:schemeClr>
                </a:solidFill>
                <a:effectLst/>
                <a:latin typeface="var(--ricos-custom-p-font-family,unset)"/>
              </a:rPr>
              <a:t>pH level </a:t>
            </a:r>
            <a:r>
              <a:rPr lang="en-AU" sz="2000" b="0" i="0" dirty="0">
                <a:solidFill>
                  <a:srgbClr val="FFFF00"/>
                </a:solidFill>
                <a:effectLst/>
                <a:latin typeface="var(--ricos-custom-p-font-family,unset)"/>
              </a:rPr>
              <a:t>of bark becomes </a:t>
            </a:r>
            <a:r>
              <a:rPr lang="en-AU" sz="2000" dirty="0">
                <a:solidFill>
                  <a:schemeClr val="accent1">
                    <a:lumMod val="40000"/>
                    <a:lumOff val="60000"/>
                  </a:schemeClr>
                </a:solidFill>
                <a:latin typeface="var(--ricos-custom-p-font-family,unset)"/>
              </a:rPr>
              <a:t>very</a:t>
            </a:r>
            <a:r>
              <a:rPr lang="en-AU" sz="2000" b="0" i="0" dirty="0">
                <a:solidFill>
                  <a:schemeClr val="accent1">
                    <a:lumMod val="40000"/>
                    <a:lumOff val="60000"/>
                  </a:schemeClr>
                </a:solidFill>
                <a:effectLst/>
                <a:latin typeface="var(--ricos-custom-p-font-family,unset)"/>
              </a:rPr>
              <a:t> acidic</a:t>
            </a:r>
            <a:r>
              <a:rPr lang="en-AU" sz="2000" b="0" i="0" dirty="0">
                <a:solidFill>
                  <a:srgbClr val="FFFF00"/>
                </a:solidFill>
                <a:effectLst/>
                <a:latin typeface="var(--ricos-custom-p-font-family,unset)"/>
              </a:rPr>
              <a:t>, </a:t>
            </a:r>
            <a:r>
              <a:rPr lang="en-AU" sz="2000" dirty="0">
                <a:solidFill>
                  <a:srgbClr val="FFFF00"/>
                </a:solidFill>
                <a:latin typeface="var(--ricos-custom-p-font-family,unset)"/>
              </a:rPr>
              <a:t>which</a:t>
            </a:r>
            <a:r>
              <a:rPr lang="en-AU" sz="2000" b="0" i="0" dirty="0">
                <a:solidFill>
                  <a:srgbClr val="FFFF00"/>
                </a:solidFill>
                <a:effectLst/>
                <a:latin typeface="var(--ricos-custom-p-font-family,unset)"/>
              </a:rPr>
              <a:t> hinders the development of the plant, so </a:t>
            </a:r>
            <a:r>
              <a:rPr lang="en-AU" sz="2000" b="0" i="0" u="sng" dirty="0">
                <a:solidFill>
                  <a:schemeClr val="accent1">
                    <a:lumMod val="40000"/>
                    <a:lumOff val="60000"/>
                  </a:schemeClr>
                </a:solidFill>
                <a:effectLst/>
                <a:latin typeface="var(--ricos-custom-link-font-family,unset)"/>
                <a:hlinkClick r:id="rId2">
                  <a:extLst>
                    <a:ext uri="{A12FA001-AC4F-418D-AE19-62706E023703}">
                      <ahyp:hlinkClr xmlns:ahyp="http://schemas.microsoft.com/office/drawing/2018/hyperlinkcolor" val="tx"/>
                    </a:ext>
                  </a:extLst>
                </a:hlinkClick>
              </a:rPr>
              <a:t>re-potting</a:t>
            </a:r>
            <a:r>
              <a:rPr lang="en-AU" sz="2000" b="0" i="0" dirty="0">
                <a:solidFill>
                  <a:srgbClr val="FFFF00"/>
                </a:solidFill>
                <a:effectLst/>
                <a:latin typeface="var(--ricos-custom-p-font-family,unset)"/>
              </a:rPr>
              <a:t> is needed at that time, with the old bark being unable to be reused.</a:t>
            </a:r>
          </a:p>
        </p:txBody>
      </p:sp>
      <p:pic>
        <p:nvPicPr>
          <p:cNvPr id="3" name="Picture 2" descr="Pine bark">
            <a:extLst>
              <a:ext uri="{FF2B5EF4-FFF2-40B4-BE49-F238E27FC236}">
                <a16:creationId xmlns:a16="http://schemas.microsoft.com/office/drawing/2014/main" id="{779D2BF5-D6FF-E407-99B2-EB8F35F5E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9744" y="2709228"/>
            <a:ext cx="2612775" cy="3086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253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BBC08-822F-8844-BE84-C15FC9A36DFE}"/>
              </a:ext>
            </a:extLst>
          </p:cNvPr>
          <p:cNvSpPr>
            <a:spLocks noGrp="1"/>
          </p:cNvSpPr>
          <p:nvPr>
            <p:ph type="title"/>
          </p:nvPr>
        </p:nvSpPr>
        <p:spPr/>
        <p:txBody>
          <a:bodyPr/>
          <a:lstStyle/>
          <a:p>
            <a:pPr algn="ctr"/>
            <a:r>
              <a:rPr lang="en-AU" dirty="0">
                <a:solidFill>
                  <a:srgbClr val="FFFF00"/>
                </a:solidFill>
              </a:rPr>
              <a:t>GROWING MEDIA FOR PHALAENOPSIS</a:t>
            </a:r>
            <a:endParaRPr lang="en-AU" dirty="0"/>
          </a:p>
        </p:txBody>
      </p:sp>
      <p:pic>
        <p:nvPicPr>
          <p:cNvPr id="3074" name="Picture 2" descr="coconut chunks">
            <a:extLst>
              <a:ext uri="{FF2B5EF4-FFF2-40B4-BE49-F238E27FC236}">
                <a16:creationId xmlns:a16="http://schemas.microsoft.com/office/drawing/2014/main" id="{D7A02714-E6DE-481A-3F56-CD57E3A51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917" y="3017660"/>
            <a:ext cx="1743075" cy="1924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895912-F78D-10AA-0B7E-AD6D0693675E}"/>
              </a:ext>
            </a:extLst>
          </p:cNvPr>
          <p:cNvSpPr txBox="1"/>
          <p:nvPr/>
        </p:nvSpPr>
        <p:spPr>
          <a:xfrm>
            <a:off x="3048000" y="2225359"/>
            <a:ext cx="6096000" cy="3508653"/>
          </a:xfrm>
          <a:prstGeom prst="rect">
            <a:avLst/>
          </a:prstGeom>
          <a:noFill/>
        </p:spPr>
        <p:txBody>
          <a:bodyPr wrap="square">
            <a:spAutoFit/>
          </a:bodyPr>
          <a:lstStyle/>
          <a:p>
            <a:pPr algn="l"/>
            <a:r>
              <a:rPr lang="en-AU" sz="2400" b="0" i="0" u="sng" dirty="0">
                <a:solidFill>
                  <a:srgbClr val="FFC000"/>
                </a:solidFill>
                <a:effectLst/>
                <a:latin typeface="Open Sans" panose="020B0606030504020204" pitchFamily="34" charset="0"/>
              </a:rPr>
              <a:t>COCONUT CHUNKS</a:t>
            </a:r>
          </a:p>
          <a:p>
            <a:pPr algn="l"/>
            <a:endParaRPr lang="en-AU" b="0" i="0" dirty="0">
              <a:solidFill>
                <a:srgbClr val="FFC000"/>
              </a:solidFill>
              <a:effectLst/>
              <a:latin typeface="Open Sans" panose="020B0606030504020204" pitchFamily="34" charset="0"/>
            </a:endParaRPr>
          </a:p>
          <a:p>
            <a:pPr algn="l"/>
            <a:r>
              <a:rPr lang="en-AU" b="0" i="0" u="sng" dirty="0">
                <a:solidFill>
                  <a:schemeClr val="accent1">
                    <a:lumMod val="40000"/>
                    <a:lumOff val="60000"/>
                  </a:schemeClr>
                </a:solidFill>
                <a:effectLst/>
                <a:latin typeface="Open Sans" panose="020B0606030504020204" pitchFamily="34" charset="0"/>
              </a:rPr>
              <a:t>Coconut Chunks </a:t>
            </a:r>
            <a:r>
              <a:rPr lang="en-AU" b="0" i="0" dirty="0">
                <a:solidFill>
                  <a:srgbClr val="FFC000"/>
                </a:solidFill>
                <a:effectLst/>
                <a:latin typeface="Open Sans" panose="020B0606030504020204" pitchFamily="34" charset="0"/>
              </a:rPr>
              <a:t>is the </a:t>
            </a:r>
            <a:r>
              <a:rPr lang="en-AU" b="0" i="0" u="sng" dirty="0">
                <a:solidFill>
                  <a:schemeClr val="accent1">
                    <a:lumMod val="40000"/>
                    <a:lumOff val="60000"/>
                  </a:schemeClr>
                </a:solidFill>
                <a:effectLst/>
                <a:latin typeface="Open Sans" panose="020B0606030504020204" pitchFamily="34" charset="0"/>
              </a:rPr>
              <a:t>long lasting</a:t>
            </a:r>
            <a:r>
              <a:rPr lang="en-AU" b="0" i="0" dirty="0">
                <a:solidFill>
                  <a:srgbClr val="FFC000"/>
                </a:solidFill>
                <a:effectLst/>
                <a:latin typeface="Open Sans" panose="020B0606030504020204" pitchFamily="34" charset="0"/>
              </a:rPr>
              <a:t>, thick coarse organic fibre from the outer husk of the coconut. Coconut fibre is </a:t>
            </a:r>
            <a:r>
              <a:rPr lang="en-AU" b="0" i="0" u="sng" dirty="0">
                <a:solidFill>
                  <a:schemeClr val="accent1">
                    <a:lumMod val="40000"/>
                    <a:lumOff val="60000"/>
                  </a:schemeClr>
                </a:solidFill>
                <a:effectLst/>
                <a:latin typeface="Open Sans" panose="020B0606030504020204" pitchFamily="34" charset="0"/>
              </a:rPr>
              <a:t>quick draining </a:t>
            </a:r>
            <a:r>
              <a:rPr lang="en-AU" b="0" i="0" dirty="0">
                <a:solidFill>
                  <a:srgbClr val="FFC000"/>
                </a:solidFill>
                <a:effectLst/>
                <a:latin typeface="Open Sans" panose="020B0606030504020204" pitchFamily="34" charset="0"/>
              </a:rPr>
              <a:t>and capable of </a:t>
            </a:r>
            <a:r>
              <a:rPr lang="en-AU" b="0" i="0" u="sng" dirty="0">
                <a:solidFill>
                  <a:schemeClr val="accent1">
                    <a:lumMod val="40000"/>
                    <a:lumOff val="60000"/>
                  </a:schemeClr>
                </a:solidFill>
                <a:effectLst/>
                <a:latin typeface="Open Sans" panose="020B0606030504020204" pitchFamily="34" charset="0"/>
              </a:rPr>
              <a:t>holding twice its weight in water</a:t>
            </a:r>
            <a:r>
              <a:rPr lang="en-AU" b="0" i="0" u="sng" dirty="0">
                <a:solidFill>
                  <a:srgbClr val="FFC000"/>
                </a:solidFill>
                <a:effectLst/>
                <a:latin typeface="Open Sans" panose="020B0606030504020204" pitchFamily="34" charset="0"/>
              </a:rPr>
              <a:t>.</a:t>
            </a:r>
            <a:r>
              <a:rPr lang="en-AU" b="0" i="0" dirty="0">
                <a:solidFill>
                  <a:srgbClr val="FFC000"/>
                </a:solidFill>
                <a:effectLst/>
                <a:latin typeface="Open Sans" panose="020B0606030504020204" pitchFamily="34" charset="0"/>
              </a:rPr>
              <a:t> It </a:t>
            </a:r>
            <a:r>
              <a:rPr lang="en-AU" b="0" i="0" u="sng" dirty="0">
                <a:solidFill>
                  <a:schemeClr val="accent1">
                    <a:lumMod val="40000"/>
                    <a:lumOff val="60000"/>
                  </a:schemeClr>
                </a:solidFill>
                <a:effectLst/>
                <a:latin typeface="Open Sans" panose="020B0606030504020204" pitchFamily="34" charset="0"/>
              </a:rPr>
              <a:t>does not break down quickly</a:t>
            </a:r>
            <a:r>
              <a:rPr lang="en-AU" b="0" i="0" dirty="0">
                <a:solidFill>
                  <a:srgbClr val="FFC000"/>
                </a:solidFill>
                <a:effectLst/>
                <a:latin typeface="Open Sans" panose="020B0606030504020204" pitchFamily="34" charset="0"/>
              </a:rPr>
              <a:t>, </a:t>
            </a:r>
            <a:r>
              <a:rPr lang="en-AU" b="0" i="0" u="sng" dirty="0">
                <a:solidFill>
                  <a:schemeClr val="accent1">
                    <a:lumMod val="40000"/>
                    <a:lumOff val="60000"/>
                  </a:schemeClr>
                </a:solidFill>
                <a:effectLst/>
                <a:latin typeface="Open Sans" panose="020B0606030504020204" pitchFamily="34" charset="0"/>
              </a:rPr>
              <a:t>aerates well</a:t>
            </a:r>
            <a:r>
              <a:rPr lang="en-AU" b="0" i="0" dirty="0">
                <a:solidFill>
                  <a:srgbClr val="FFC000"/>
                </a:solidFill>
                <a:effectLst/>
                <a:latin typeface="Open Sans" panose="020B0606030504020204" pitchFamily="34" charset="0"/>
              </a:rPr>
              <a:t>, is cost effective and particularly </a:t>
            </a:r>
            <a:r>
              <a:rPr lang="en-AU" b="0" i="0" u="sng" dirty="0">
                <a:solidFill>
                  <a:schemeClr val="accent1">
                    <a:lumMod val="40000"/>
                    <a:lumOff val="60000"/>
                  </a:schemeClr>
                </a:solidFill>
                <a:effectLst/>
                <a:latin typeface="Open Sans" panose="020B0606030504020204" pitchFamily="34" charset="0"/>
              </a:rPr>
              <a:t>effective in resisting rot</a:t>
            </a:r>
            <a:r>
              <a:rPr lang="en-AU" b="0" i="0" dirty="0">
                <a:solidFill>
                  <a:srgbClr val="FFC000"/>
                </a:solidFill>
                <a:effectLst/>
                <a:latin typeface="Open Sans" panose="020B0606030504020204" pitchFamily="34" charset="0"/>
              </a:rPr>
              <a:t>, </a:t>
            </a:r>
            <a:r>
              <a:rPr lang="en-AU" b="0" i="0" u="sng" dirty="0">
                <a:solidFill>
                  <a:schemeClr val="accent1">
                    <a:lumMod val="40000"/>
                    <a:lumOff val="60000"/>
                  </a:schemeClr>
                </a:solidFill>
                <a:effectLst/>
                <a:latin typeface="Open Sans" panose="020B0606030504020204" pitchFamily="34" charset="0"/>
              </a:rPr>
              <a:t>fungus and other infestations</a:t>
            </a:r>
            <a:r>
              <a:rPr lang="en-AU" b="0" i="0" dirty="0">
                <a:solidFill>
                  <a:srgbClr val="FFC000"/>
                </a:solidFill>
                <a:effectLst/>
                <a:latin typeface="Open Sans" panose="020B0606030504020204" pitchFamily="34" charset="0"/>
              </a:rPr>
              <a:t>. A complete fertilizer is required. </a:t>
            </a:r>
            <a:r>
              <a:rPr lang="en-AU" b="0" i="0" dirty="0">
                <a:solidFill>
                  <a:schemeClr val="accent1">
                    <a:lumMod val="40000"/>
                    <a:lumOff val="60000"/>
                  </a:schemeClr>
                </a:solidFill>
                <a:effectLst/>
                <a:latin typeface="Open Sans" panose="020B0606030504020204" pitchFamily="34" charset="0"/>
              </a:rPr>
              <a:t>Life span is 2 to 3 years</a:t>
            </a:r>
            <a:r>
              <a:rPr lang="en-AU" b="0" i="0" dirty="0">
                <a:solidFill>
                  <a:srgbClr val="FFC000"/>
                </a:solidFill>
                <a:effectLst/>
                <a:latin typeface="Open Sans" panose="020B0606030504020204" pitchFamily="34" charset="0"/>
              </a:rPr>
              <a:t>. Water less than bark.</a:t>
            </a:r>
          </a:p>
          <a:p>
            <a:pPr algn="l"/>
            <a:endParaRPr lang="en-AU" dirty="0">
              <a:solidFill>
                <a:srgbClr val="FFC000"/>
              </a:solidFill>
              <a:latin typeface="Open Sans" panose="020B0606030504020204" pitchFamily="34" charset="0"/>
            </a:endParaRPr>
          </a:p>
          <a:p>
            <a:pPr algn="l"/>
            <a:r>
              <a:rPr lang="en-AU" b="0" i="0" u="sng" dirty="0">
                <a:solidFill>
                  <a:schemeClr val="accent1">
                    <a:lumMod val="40000"/>
                    <a:lumOff val="60000"/>
                  </a:schemeClr>
                </a:solidFill>
                <a:effectLst/>
                <a:latin typeface="Open Sans" panose="020B0606030504020204" pitchFamily="34" charset="0"/>
              </a:rPr>
              <a:t>Important</a:t>
            </a:r>
            <a:r>
              <a:rPr lang="en-AU" b="0" i="0" dirty="0">
                <a:solidFill>
                  <a:schemeClr val="accent1">
                    <a:lumMod val="40000"/>
                    <a:lumOff val="60000"/>
                  </a:schemeClr>
                </a:solidFill>
                <a:effectLst/>
                <a:latin typeface="Open Sans" panose="020B0606030504020204" pitchFamily="34" charset="0"/>
              </a:rPr>
              <a:t> -   Wash and soak in water to eliminate any impurities and residue salt.</a:t>
            </a:r>
          </a:p>
        </p:txBody>
      </p:sp>
    </p:spTree>
    <p:extLst>
      <p:ext uri="{BB962C8B-B14F-4D97-AF65-F5344CB8AC3E}">
        <p14:creationId xmlns:p14="http://schemas.microsoft.com/office/powerpoint/2010/main" val="917119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6F67-537C-0395-EF1E-B04630BDE34A}"/>
              </a:ext>
            </a:extLst>
          </p:cNvPr>
          <p:cNvSpPr>
            <a:spLocks noGrp="1"/>
          </p:cNvSpPr>
          <p:nvPr>
            <p:ph type="title"/>
          </p:nvPr>
        </p:nvSpPr>
        <p:spPr>
          <a:xfrm>
            <a:off x="619606" y="306944"/>
            <a:ext cx="9404723" cy="1400530"/>
          </a:xfrm>
        </p:spPr>
        <p:txBody>
          <a:bodyPr/>
          <a:lstStyle/>
          <a:p>
            <a:r>
              <a:rPr lang="en-AU" sz="4400" dirty="0">
                <a:solidFill>
                  <a:srgbClr val="FFFF00"/>
                </a:solidFill>
              </a:rPr>
              <a:t>WATERING OF PHALAENOPSIS</a:t>
            </a:r>
          </a:p>
        </p:txBody>
      </p:sp>
      <p:sp>
        <p:nvSpPr>
          <p:cNvPr id="3" name="TextBox 2">
            <a:extLst>
              <a:ext uri="{FF2B5EF4-FFF2-40B4-BE49-F238E27FC236}">
                <a16:creationId xmlns:a16="http://schemas.microsoft.com/office/drawing/2014/main" id="{8091140F-CF91-F7FE-5F10-CB50A69BE3FB}"/>
              </a:ext>
            </a:extLst>
          </p:cNvPr>
          <p:cNvSpPr txBox="1"/>
          <p:nvPr/>
        </p:nvSpPr>
        <p:spPr>
          <a:xfrm>
            <a:off x="619606" y="1678913"/>
            <a:ext cx="10366446" cy="1477328"/>
          </a:xfrm>
          <a:prstGeom prst="rect">
            <a:avLst/>
          </a:prstGeom>
          <a:noFill/>
        </p:spPr>
        <p:txBody>
          <a:bodyPr wrap="square" rtlCol="0">
            <a:spAutoFit/>
          </a:bodyPr>
          <a:lstStyle/>
          <a:p>
            <a:r>
              <a:rPr lang="en-AU" b="1" u="sng" dirty="0">
                <a:solidFill>
                  <a:schemeClr val="accent1">
                    <a:lumMod val="40000"/>
                    <a:lumOff val="60000"/>
                  </a:schemeClr>
                </a:solidFill>
              </a:rPr>
              <a:t>How often </a:t>
            </a:r>
            <a:r>
              <a:rPr lang="en-AU" b="1" u="sng" dirty="0"/>
              <a:t>should you water </a:t>
            </a:r>
            <a:r>
              <a:rPr lang="en-AU" b="1" u="sng" dirty="0">
                <a:solidFill>
                  <a:schemeClr val="accent1">
                    <a:lumMod val="40000"/>
                    <a:lumOff val="60000"/>
                  </a:schemeClr>
                </a:solidFill>
              </a:rPr>
              <a:t>depends on</a:t>
            </a:r>
            <a:r>
              <a:rPr lang="en-AU" dirty="0"/>
              <a:t>:  1.   </a:t>
            </a:r>
            <a:r>
              <a:rPr lang="en-AU" u="sng" dirty="0">
                <a:solidFill>
                  <a:schemeClr val="accent3">
                    <a:lumMod val="60000"/>
                    <a:lumOff val="40000"/>
                  </a:schemeClr>
                </a:solidFill>
              </a:rPr>
              <a:t>Potting Mix</a:t>
            </a:r>
          </a:p>
          <a:p>
            <a:r>
              <a:rPr lang="en-AU" dirty="0"/>
              <a:t>                                                                         2.  Amount of </a:t>
            </a:r>
            <a:r>
              <a:rPr lang="en-AU" u="sng" dirty="0">
                <a:solidFill>
                  <a:schemeClr val="accent1">
                    <a:lumMod val="40000"/>
                    <a:lumOff val="60000"/>
                  </a:schemeClr>
                </a:solidFill>
              </a:rPr>
              <a:t>light</a:t>
            </a:r>
            <a:r>
              <a:rPr lang="en-AU" dirty="0"/>
              <a:t> and </a:t>
            </a:r>
            <a:r>
              <a:rPr lang="en-AU" u="sng" dirty="0">
                <a:solidFill>
                  <a:srgbClr val="FF0000"/>
                </a:solidFill>
              </a:rPr>
              <a:t>Heat</a:t>
            </a:r>
            <a:r>
              <a:rPr lang="en-AU" dirty="0"/>
              <a:t> plant receives</a:t>
            </a:r>
          </a:p>
          <a:p>
            <a:r>
              <a:rPr lang="en-AU" dirty="0"/>
              <a:t>                                                                         3.  </a:t>
            </a:r>
            <a:r>
              <a:rPr lang="en-AU" u="sng" dirty="0"/>
              <a:t>Environment</a:t>
            </a:r>
            <a:r>
              <a:rPr lang="en-AU" dirty="0"/>
              <a:t>, for example subject to </a:t>
            </a:r>
            <a:r>
              <a:rPr lang="en-AU" u="sng" dirty="0">
                <a:solidFill>
                  <a:srgbClr val="00B0F0"/>
                </a:solidFill>
              </a:rPr>
              <a:t>breezes</a:t>
            </a:r>
            <a:r>
              <a:rPr lang="en-AU" dirty="0"/>
              <a:t>,</a:t>
            </a:r>
          </a:p>
          <a:p>
            <a:r>
              <a:rPr lang="en-AU" dirty="0"/>
              <a:t>                                                                              </a:t>
            </a:r>
            <a:r>
              <a:rPr lang="en-AU" u="sng" dirty="0">
                <a:solidFill>
                  <a:schemeClr val="bg1">
                    <a:lumMod val="95000"/>
                    <a:lumOff val="5000"/>
                  </a:schemeClr>
                </a:solidFill>
              </a:rPr>
              <a:t>shaded areas</a:t>
            </a:r>
            <a:r>
              <a:rPr lang="en-AU" dirty="0"/>
              <a:t>,  </a:t>
            </a:r>
            <a:r>
              <a:rPr lang="en-AU" u="sng" dirty="0">
                <a:solidFill>
                  <a:schemeClr val="accent6">
                    <a:lumMod val="60000"/>
                    <a:lumOff val="40000"/>
                  </a:schemeClr>
                </a:solidFill>
              </a:rPr>
              <a:t>height from ground and roof</a:t>
            </a:r>
            <a:r>
              <a:rPr lang="en-AU" dirty="0"/>
              <a:t>.</a:t>
            </a:r>
          </a:p>
          <a:p>
            <a:endParaRPr lang="en-AU" dirty="0"/>
          </a:p>
        </p:txBody>
      </p:sp>
      <p:sp>
        <p:nvSpPr>
          <p:cNvPr id="4" name="TextBox 3">
            <a:extLst>
              <a:ext uri="{FF2B5EF4-FFF2-40B4-BE49-F238E27FC236}">
                <a16:creationId xmlns:a16="http://schemas.microsoft.com/office/drawing/2014/main" id="{4FD70416-3189-B052-1F2F-8FE097BCCA38}"/>
              </a:ext>
            </a:extLst>
          </p:cNvPr>
          <p:cNvSpPr txBox="1"/>
          <p:nvPr/>
        </p:nvSpPr>
        <p:spPr>
          <a:xfrm>
            <a:off x="619606" y="3191519"/>
            <a:ext cx="10411825" cy="646331"/>
          </a:xfrm>
          <a:prstGeom prst="rect">
            <a:avLst/>
          </a:prstGeom>
          <a:noFill/>
        </p:spPr>
        <p:txBody>
          <a:bodyPr wrap="none" rtlCol="0">
            <a:spAutoFit/>
          </a:bodyPr>
          <a:lstStyle/>
          <a:p>
            <a:r>
              <a:rPr lang="en-AU" b="1" u="sng" dirty="0">
                <a:solidFill>
                  <a:schemeClr val="accent1">
                    <a:lumMod val="40000"/>
                    <a:lumOff val="60000"/>
                  </a:schemeClr>
                </a:solidFill>
              </a:rPr>
              <a:t>When</a:t>
            </a:r>
            <a:r>
              <a:rPr lang="en-AU" b="1" u="sng" dirty="0"/>
              <a:t> should you water -  </a:t>
            </a:r>
            <a:r>
              <a:rPr lang="en-AU" b="1" u="sng" dirty="0">
                <a:solidFill>
                  <a:schemeClr val="accent1">
                    <a:lumMod val="40000"/>
                    <a:lumOff val="60000"/>
                  </a:schemeClr>
                </a:solidFill>
              </a:rPr>
              <a:t>Early morning </a:t>
            </a:r>
            <a:r>
              <a:rPr lang="en-AU" b="1" u="sng" dirty="0"/>
              <a:t>preferably </a:t>
            </a:r>
            <a:r>
              <a:rPr lang="en-AU" dirty="0"/>
              <a:t>– To allow plant to dry out and avoid</a:t>
            </a:r>
          </a:p>
          <a:p>
            <a:r>
              <a:rPr lang="en-AU" dirty="0"/>
              <a:t>                                                                                            water laying in the crown of the plant. </a:t>
            </a:r>
          </a:p>
        </p:txBody>
      </p:sp>
      <p:sp>
        <p:nvSpPr>
          <p:cNvPr id="5" name="TextBox 4">
            <a:extLst>
              <a:ext uri="{FF2B5EF4-FFF2-40B4-BE49-F238E27FC236}">
                <a16:creationId xmlns:a16="http://schemas.microsoft.com/office/drawing/2014/main" id="{A709334B-828F-FB9B-8E01-1962AF1A4CA3}"/>
              </a:ext>
            </a:extLst>
          </p:cNvPr>
          <p:cNvSpPr txBox="1"/>
          <p:nvPr/>
        </p:nvSpPr>
        <p:spPr>
          <a:xfrm>
            <a:off x="478355" y="4402866"/>
            <a:ext cx="9323386" cy="369332"/>
          </a:xfrm>
          <a:prstGeom prst="rect">
            <a:avLst/>
          </a:prstGeom>
          <a:noFill/>
        </p:spPr>
        <p:txBody>
          <a:bodyPr wrap="none" rtlCol="0">
            <a:spAutoFit/>
          </a:bodyPr>
          <a:lstStyle/>
          <a:p>
            <a:r>
              <a:rPr lang="en-AU" b="1" u="sng" dirty="0"/>
              <a:t>How do you </a:t>
            </a:r>
            <a:r>
              <a:rPr lang="en-AU" b="1" u="sng" dirty="0">
                <a:solidFill>
                  <a:schemeClr val="accent1">
                    <a:lumMod val="40000"/>
                    <a:lumOff val="60000"/>
                  </a:schemeClr>
                </a:solidFill>
              </a:rPr>
              <a:t>know when </a:t>
            </a:r>
            <a:r>
              <a:rPr lang="en-AU" b="1" u="sng" dirty="0"/>
              <a:t>your Plant needs watering </a:t>
            </a:r>
            <a:r>
              <a:rPr lang="en-AU" dirty="0"/>
              <a:t>-  One way is a </a:t>
            </a:r>
            <a:r>
              <a:rPr lang="en-AU" dirty="0">
                <a:solidFill>
                  <a:schemeClr val="accent1">
                    <a:lumMod val="40000"/>
                    <a:lumOff val="60000"/>
                  </a:schemeClr>
                </a:solidFill>
              </a:rPr>
              <a:t>Moisture metre</a:t>
            </a:r>
          </a:p>
        </p:txBody>
      </p:sp>
      <p:pic>
        <p:nvPicPr>
          <p:cNvPr id="13" name="Picture 12">
            <a:extLst>
              <a:ext uri="{FF2B5EF4-FFF2-40B4-BE49-F238E27FC236}">
                <a16:creationId xmlns:a16="http://schemas.microsoft.com/office/drawing/2014/main" id="{7AE39789-9716-3A96-706E-98A777AEA9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17902">
            <a:off x="9697191" y="4214872"/>
            <a:ext cx="945772" cy="845158"/>
          </a:xfrm>
          <a:prstGeom prst="rect">
            <a:avLst/>
          </a:prstGeom>
        </p:spPr>
      </p:pic>
      <p:pic>
        <p:nvPicPr>
          <p:cNvPr id="7" name="Picture 6">
            <a:extLst>
              <a:ext uri="{FF2B5EF4-FFF2-40B4-BE49-F238E27FC236}">
                <a16:creationId xmlns:a16="http://schemas.microsoft.com/office/drawing/2014/main" id="{4AC24E35-24DF-7ED5-CF65-E5D9CE1BE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5441" y="256093"/>
            <a:ext cx="876300" cy="876300"/>
          </a:xfrm>
          <a:prstGeom prst="rect">
            <a:avLst/>
          </a:prstGeom>
        </p:spPr>
      </p:pic>
      <p:sp>
        <p:nvSpPr>
          <p:cNvPr id="6" name="TextBox 5">
            <a:extLst>
              <a:ext uri="{FF2B5EF4-FFF2-40B4-BE49-F238E27FC236}">
                <a16:creationId xmlns:a16="http://schemas.microsoft.com/office/drawing/2014/main" id="{0CD43BFC-1E35-0BDF-11A9-F0D7E1220DCD}"/>
              </a:ext>
            </a:extLst>
          </p:cNvPr>
          <p:cNvSpPr txBox="1"/>
          <p:nvPr/>
        </p:nvSpPr>
        <p:spPr>
          <a:xfrm>
            <a:off x="478355" y="5372492"/>
            <a:ext cx="6328977" cy="1200329"/>
          </a:xfrm>
          <a:prstGeom prst="rect">
            <a:avLst/>
          </a:prstGeom>
          <a:noFill/>
        </p:spPr>
        <p:txBody>
          <a:bodyPr wrap="none" rtlCol="0">
            <a:spAutoFit/>
          </a:bodyPr>
          <a:lstStyle/>
          <a:p>
            <a:r>
              <a:rPr lang="en-AU" dirty="0"/>
              <a:t>Avoid leaving </a:t>
            </a:r>
            <a:r>
              <a:rPr lang="en-AU" u="sng" dirty="0">
                <a:solidFill>
                  <a:srgbClr val="00B0F0"/>
                </a:solidFill>
              </a:rPr>
              <a:t>water in the crown</a:t>
            </a:r>
            <a:r>
              <a:rPr lang="en-AU" u="sng" dirty="0"/>
              <a:t>, </a:t>
            </a:r>
            <a:r>
              <a:rPr lang="en-AU" u="sng" dirty="0">
                <a:solidFill>
                  <a:schemeClr val="accent1">
                    <a:lumMod val="60000"/>
                    <a:lumOff val="40000"/>
                  </a:schemeClr>
                </a:solidFill>
              </a:rPr>
              <a:t>especially overnight,</a:t>
            </a:r>
          </a:p>
          <a:p>
            <a:r>
              <a:rPr lang="en-AU" dirty="0"/>
              <a:t>as plant may get Crown rot.  Use Paper towel, paper </a:t>
            </a:r>
          </a:p>
          <a:p>
            <a:r>
              <a:rPr lang="en-AU" dirty="0"/>
              <a:t>coasters, blotting Paper, or simply blow out water from</a:t>
            </a:r>
          </a:p>
          <a:p>
            <a:r>
              <a:rPr lang="en-AU" dirty="0"/>
              <a:t>crown with a straw.  </a:t>
            </a:r>
          </a:p>
        </p:txBody>
      </p:sp>
      <p:pic>
        <p:nvPicPr>
          <p:cNvPr id="9" name="Picture 8">
            <a:extLst>
              <a:ext uri="{FF2B5EF4-FFF2-40B4-BE49-F238E27FC236}">
                <a16:creationId xmlns:a16="http://schemas.microsoft.com/office/drawing/2014/main" id="{866AE2EB-2E8F-7B25-DDEA-E669461DD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542305" y="5183418"/>
            <a:ext cx="1827142" cy="1336431"/>
          </a:xfrm>
          <a:prstGeom prst="rect">
            <a:avLst/>
          </a:prstGeom>
        </p:spPr>
      </p:pic>
      <p:sp>
        <p:nvSpPr>
          <p:cNvPr id="10" name="Oval 9">
            <a:extLst>
              <a:ext uri="{FF2B5EF4-FFF2-40B4-BE49-F238E27FC236}">
                <a16:creationId xmlns:a16="http://schemas.microsoft.com/office/drawing/2014/main" id="{4FC32FCA-6BB8-6BF9-1CC6-D9A657D3DFBC}"/>
              </a:ext>
            </a:extLst>
          </p:cNvPr>
          <p:cNvSpPr/>
          <p:nvPr/>
        </p:nvSpPr>
        <p:spPr>
          <a:xfrm>
            <a:off x="7188590" y="5685134"/>
            <a:ext cx="492369" cy="51835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41F39EFC-A732-441F-FFFD-95145C2CAAEF}"/>
              </a:ext>
            </a:extLst>
          </p:cNvPr>
          <p:cNvSpPr txBox="1"/>
          <p:nvPr/>
        </p:nvSpPr>
        <p:spPr>
          <a:xfrm>
            <a:off x="8567225" y="6018823"/>
            <a:ext cx="2452916" cy="369332"/>
          </a:xfrm>
          <a:prstGeom prst="rect">
            <a:avLst/>
          </a:prstGeom>
          <a:noFill/>
          <a:ln>
            <a:solidFill>
              <a:srgbClr val="00B0F0"/>
            </a:solidFill>
          </a:ln>
        </p:spPr>
        <p:txBody>
          <a:bodyPr wrap="none" rtlCol="0">
            <a:spAutoFit/>
          </a:bodyPr>
          <a:lstStyle/>
          <a:p>
            <a:r>
              <a:rPr lang="en-AU" dirty="0">
                <a:solidFill>
                  <a:srgbClr val="FFFF00"/>
                </a:solidFill>
              </a:rPr>
              <a:t>Phalaenopsis Crown</a:t>
            </a:r>
          </a:p>
        </p:txBody>
      </p:sp>
      <p:cxnSp>
        <p:nvCxnSpPr>
          <p:cNvPr id="16" name="Straight Arrow Connector 15">
            <a:extLst>
              <a:ext uri="{FF2B5EF4-FFF2-40B4-BE49-F238E27FC236}">
                <a16:creationId xmlns:a16="http://schemas.microsoft.com/office/drawing/2014/main" id="{3D7EEB27-5C83-C9C7-55B5-4A2A0CE3D2E4}"/>
              </a:ext>
            </a:extLst>
          </p:cNvPr>
          <p:cNvCxnSpPr>
            <a:stCxn id="11" idx="1"/>
          </p:cNvCxnSpPr>
          <p:nvPr/>
        </p:nvCxnSpPr>
        <p:spPr>
          <a:xfrm flipH="1" flipV="1">
            <a:off x="7554351" y="5944311"/>
            <a:ext cx="1012874" cy="25917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D3587B68-4B0D-9CF1-3435-DE5FCA5786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3010" y="4221566"/>
            <a:ext cx="1152029" cy="862910"/>
          </a:xfrm>
          <a:prstGeom prst="rect">
            <a:avLst/>
          </a:prstGeom>
        </p:spPr>
      </p:pic>
      <p:sp>
        <p:nvSpPr>
          <p:cNvPr id="8" name="TextBox 7">
            <a:extLst>
              <a:ext uri="{FF2B5EF4-FFF2-40B4-BE49-F238E27FC236}">
                <a16:creationId xmlns:a16="http://schemas.microsoft.com/office/drawing/2014/main" id="{BD1F5B3C-44ED-2CF4-D4B3-66B67CF236A3}"/>
              </a:ext>
            </a:extLst>
          </p:cNvPr>
          <p:cNvSpPr txBox="1"/>
          <p:nvPr/>
        </p:nvSpPr>
        <p:spPr>
          <a:xfrm>
            <a:off x="478355" y="4967882"/>
            <a:ext cx="1314784" cy="369332"/>
          </a:xfrm>
          <a:prstGeom prst="rect">
            <a:avLst/>
          </a:prstGeom>
          <a:solidFill>
            <a:srgbClr val="FFFF00"/>
          </a:solidFill>
          <a:ln>
            <a:solidFill>
              <a:srgbClr val="FF0000"/>
            </a:solidFill>
          </a:ln>
        </p:spPr>
        <p:txBody>
          <a:bodyPr wrap="none" rtlCol="0">
            <a:spAutoFit/>
          </a:bodyPr>
          <a:lstStyle/>
          <a:p>
            <a:r>
              <a:rPr lang="en-AU" dirty="0">
                <a:solidFill>
                  <a:srgbClr val="FF0000"/>
                </a:solidFill>
              </a:rPr>
              <a:t>WARNING</a:t>
            </a:r>
          </a:p>
        </p:txBody>
      </p:sp>
      <p:cxnSp>
        <p:nvCxnSpPr>
          <p:cNvPr id="14" name="Straight Arrow Connector 13">
            <a:extLst>
              <a:ext uri="{FF2B5EF4-FFF2-40B4-BE49-F238E27FC236}">
                <a16:creationId xmlns:a16="http://schemas.microsoft.com/office/drawing/2014/main" id="{F280B699-4D5F-5144-4974-98526B7CA015}"/>
              </a:ext>
            </a:extLst>
          </p:cNvPr>
          <p:cNvCxnSpPr>
            <a:stCxn id="8" idx="3"/>
          </p:cNvCxnSpPr>
          <p:nvPr/>
        </p:nvCxnSpPr>
        <p:spPr>
          <a:xfrm>
            <a:off x="1793139" y="5152548"/>
            <a:ext cx="1231415" cy="3156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8174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1130</TotalTime>
  <Words>2672</Words>
  <Application>Microsoft Office PowerPoint</Application>
  <PresentationFormat>Widescreen</PresentationFormat>
  <Paragraphs>195</Paragraphs>
  <Slides>26</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26</vt:i4>
      </vt:variant>
    </vt:vector>
  </HeadingPairs>
  <TitlesOfParts>
    <vt:vector size="43" baseType="lpstr">
      <vt:lpstr>Arial</vt:lpstr>
      <vt:lpstr>Arial</vt:lpstr>
      <vt:lpstr>Calibri</vt:lpstr>
      <vt:lpstr>Calibri Light</vt:lpstr>
      <vt:lpstr>Century Gothic</vt:lpstr>
      <vt:lpstr>Google Sans</vt:lpstr>
      <vt:lpstr>Gotham Bold</vt:lpstr>
      <vt:lpstr>Gotham Light</vt:lpstr>
      <vt:lpstr>Lato</vt:lpstr>
      <vt:lpstr>Open Sans</vt:lpstr>
      <vt:lpstr>playfair display</vt:lpstr>
      <vt:lpstr>PT Sans</vt:lpstr>
      <vt:lpstr>Roboto</vt:lpstr>
      <vt:lpstr>var(--ricos-custom-link-font-family,unset)</vt:lpstr>
      <vt:lpstr>var(--ricos-custom-p-font-family,unset)</vt:lpstr>
      <vt:lpstr>Wingdings 3</vt:lpstr>
      <vt:lpstr>Ion</vt:lpstr>
      <vt:lpstr>PowerPoint Presentation</vt:lpstr>
      <vt:lpstr>WHAT WE WILL COVER IN THIS TALK TODAY</vt:lpstr>
      <vt:lpstr>GROWING MEDIA FOR PHALAENOPSIS</vt:lpstr>
      <vt:lpstr>GROWING MEDIA FOR PHALAENOPSIS</vt:lpstr>
      <vt:lpstr>POTTING MIXES USED FOR PHALAENOPSIS</vt:lpstr>
      <vt:lpstr>GROWING MEDIA FOR PHALAENOPSIS</vt:lpstr>
      <vt:lpstr>DISADVANTAGES OF USING BARK AS A POTTING MIX</vt:lpstr>
      <vt:lpstr>GROWING MEDIA FOR PHALAENOPSIS</vt:lpstr>
      <vt:lpstr>WATERING OF PHALAENOPSIS</vt:lpstr>
      <vt:lpstr> HOW MUCH LIGHT DO YOU GIVE                              PHALAENOPSIS</vt:lpstr>
      <vt:lpstr>LIGHT FOR PHALAENOPSIS CONTINUED</vt:lpstr>
      <vt:lpstr>LIGHT FOR PHALAENOPSIS CONTINUED</vt:lpstr>
      <vt:lpstr>TEMPERATURE FOR PHALAENOPSIS</vt:lpstr>
      <vt:lpstr>OVERCOMING HEAT RELATED PROBLEMS IN PHALAENOPSIS</vt:lpstr>
      <vt:lpstr>FLOWERING PHALAENOPSIS</vt:lpstr>
      <vt:lpstr>CUTTING OF OLD FLOWER SPIKES</vt:lpstr>
      <vt:lpstr> DISEASES OF PHALAENOPSIS</vt:lpstr>
      <vt:lpstr>TREATMENT FOR SOFT AND BROWN ROT ON PHALAENOPSIS </vt:lpstr>
      <vt:lpstr>BOTRYTIS CINEREA FUNGUS</vt:lpstr>
      <vt:lpstr>CONTROLING BOTRYTIS FUNGUS ON PHALAENOPSIS FLOWERS</vt:lpstr>
      <vt:lpstr>CONTROLING BOTRYTIS FUNGUS ON PHALAENOPSIS FLOWERS</vt:lpstr>
      <vt:lpstr>CONTROLING BOTRYTIS FUNGUS ON PHALAENOPSIS FLOWERS</vt:lpstr>
      <vt:lpstr>TREATMENT OF FUNGAL CROWN ROT ON PHALAENOPSIS</vt:lpstr>
      <vt:lpstr>PESTS - MOST COMMON ENEMIES OF YOUR PHALAENOPSIS </vt:lpstr>
      <vt:lpstr>GOOD REFERENCE BOOKS ON GROWING PHALAENOPSIS</vt:lpstr>
      <vt:lpstr>FLOWERS FROM MY OWN COLLECTION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Charlie Truscott</dc:creator>
  <cp:lastModifiedBy>Noel Grant</cp:lastModifiedBy>
  <cp:revision>338</cp:revision>
  <dcterms:created xsi:type="dcterms:W3CDTF">2023-05-15T06:31:40Z</dcterms:created>
  <dcterms:modified xsi:type="dcterms:W3CDTF">2023-05-31T02:23:21Z</dcterms:modified>
</cp:coreProperties>
</file>